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jpeg" ContentType="image/jpeg"/>
  <Override PartName="/ppt/media/image5.jpeg" ContentType="image/jpeg"/>
  <Override PartName="/ppt/notesSlides/notesSlide5.xml" ContentType="application/vnd.openxmlformats-officedocument.presentationml.notesSlide+xml"/>
  <Override PartName="/ppt/media/image6.jpeg" ContentType="image/jpeg"/>
  <Override PartName="/ppt/notesSlides/notesSlide6.xml" ContentType="application/vnd.openxmlformats-officedocument.presentationml.notesSlide+xml"/>
  <Override PartName="/ppt/media/image7.jpeg" ContentType="image/jpeg"/>
  <Override PartName="/ppt/media/media1.mov" ContentType="video/unknown"/>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ph type="sldImg"/>
          </p:nvPr>
        </p:nvSpPr>
        <p:spPr>
          <a:xfrm>
            <a:off x="1143000" y="685800"/>
            <a:ext cx="4572000" cy="3429000"/>
          </a:xfrm>
          <a:prstGeom prst="rect">
            <a:avLst/>
          </a:prstGeom>
        </p:spPr>
        <p:txBody>
          <a:bodyPr/>
          <a:lstStyle/>
          <a:p>
            <a:pPr/>
          </a:p>
        </p:txBody>
      </p:sp>
      <p:sp>
        <p:nvSpPr>
          <p:cNvPr id="165" name="Shape 1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An example of investigating the effects of elevated pCO2 on larval Pacific oysters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Average pH was separate for the 3 treatments: 400 µatm (Ambient, pH ~8.0), 700 µatm (MidCO2, pH~7.8), 1000 µatm (HighCO2, pH ~7.65)</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The “dissolution threshold” at 1 means that it becomes thermodynamically difficult to make/maintain shell.</a:t>
            </a:r>
          </a:p>
          <a:p>
            <a:pPr>
              <a:lnSpc>
                <a:spcPct val="100000"/>
              </a:lnSpc>
              <a:defRPr sz="1200">
                <a:latin typeface="Calibri"/>
                <a:ea typeface="Calibri"/>
                <a:cs typeface="Calibri"/>
                <a:sym typeface="Calibri"/>
              </a:defRPr>
            </a:pPr>
            <a:r>
              <a:t>Aragonite saturation (open triangles) is always lower than calcite (closed) because it is more soluble</a:t>
            </a:r>
          </a:p>
          <a:p>
            <a:pPr>
              <a:lnSpc>
                <a:spcPct val="100000"/>
              </a:lnSpc>
              <a:defRPr sz="1200">
                <a:latin typeface="Calibri"/>
                <a:ea typeface="Calibri"/>
                <a:cs typeface="Calibri"/>
                <a:sym typeface="Calibri"/>
              </a:defRPr>
            </a:pPr>
            <a:r>
              <a:t>Only 1000 µatm crosses below the threshold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Calcification is measured using polarized light.  The polarized filter makes the CaCO3 shine.</a:t>
            </a:r>
          </a:p>
          <a:p>
            <a:pPr>
              <a:lnSpc>
                <a:spcPct val="100000"/>
              </a:lnSpc>
              <a:defRPr sz="1200">
                <a:latin typeface="Calibri"/>
                <a:ea typeface="Calibri"/>
                <a:cs typeface="Calibri"/>
                <a:sym typeface="Calibri"/>
              </a:defRPr>
            </a:pPr>
            <a:r>
              <a:t>On day 1 (green larva) calcification = CaCO3 at the hinge; this is the beginning of calcification</a:t>
            </a:r>
          </a:p>
          <a:p>
            <a:pPr>
              <a:lnSpc>
                <a:spcPct val="100000"/>
              </a:lnSpc>
              <a:defRPr sz="1200">
                <a:latin typeface="Calibri"/>
                <a:ea typeface="Calibri"/>
                <a:cs typeface="Calibri"/>
                <a:sym typeface="Calibri"/>
              </a:defRPr>
            </a:pPr>
            <a:r>
              <a:t>On day 3 (pink larva) calcification = maltese cross on the shell, fully shiny</a:t>
            </a:r>
          </a:p>
          <a:p>
            <a:pPr>
              <a:lnSpc>
                <a:spcPct val="100000"/>
              </a:lnSpc>
              <a:defRPr sz="1200">
                <a:latin typeface="Calibri"/>
                <a:ea typeface="Calibri"/>
                <a:cs typeface="Calibri"/>
                <a:sym typeface="Calibri"/>
              </a:defRPr>
            </a:pPr>
            <a:r>
              <a:t>Significantly more larvae at highCO2 had calcified material on day 1, but on day 3 significantly fewer at highCO2 were fully calcified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There was no difference in larval size for hinge length (white bar on larval picture) across treatments on day 1.  By day 3, larvae at ambient and midCO2 were significantly larger than those at highCO2.</a:t>
            </a:r>
          </a:p>
          <a:p>
            <a:pPr>
              <a:lnSpc>
                <a:spcPct val="100000"/>
              </a:lnSpc>
              <a:defRPr sz="1200">
                <a:latin typeface="Calibri"/>
                <a:ea typeface="Calibri"/>
                <a:cs typeface="Calibri"/>
                <a:sym typeface="Calibri"/>
              </a:defRPr>
            </a:pPr>
            <a:r>
              <a:t>At MidCO2 on day 3 larvae were significantly larger from Day 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By delaying development, the larvae could be reserving necessary resources to survive the stress.  Interestingly, when there was no difference among treatments (day 1) the larvae were still relying on maternal energy resources.  The developmental delay coincides with the larvae switching to feeding on their own.  This has also been observed in other species.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gradFill flip="none" rotWithShape="1">
          <a:gsLst>
            <a:gs pos="50000">
              <a:srgbClr val="FFFFFF"/>
            </a:gs>
            <a:gs pos="76000">
              <a:srgbClr val="F3F3F3"/>
            </a:gs>
            <a:gs pos="92000">
              <a:srgbClr val="D9D9D9"/>
            </a:gs>
          </a:gsLst>
          <a:path path="circle">
            <a:fillToRect l="50000" t="50000" r="50000" b="50000"/>
          </a:path>
        </a:gradFill>
      </p:bgPr>
    </p:bg>
    <p:spTree>
      <p:nvGrpSpPr>
        <p:cNvPr id="1" name=""/>
        <p:cNvGrpSpPr/>
        <p:nvPr/>
      </p:nvGrpSpPr>
      <p:grpSpPr>
        <a:xfrm>
          <a:off x="0" y="0"/>
          <a:ext cx="0" cy="0"/>
          <a:chOff x="0" y="0"/>
          <a:chExt cx="0" cy="0"/>
        </a:xfrm>
      </p:grpSpPr>
      <p:sp>
        <p:nvSpPr>
          <p:cNvPr id="117" name="Shape 117"/>
          <p:cNvSpPr/>
          <p:nvPr/>
        </p:nvSpPr>
        <p:spPr>
          <a:xfrm>
            <a:off x="12028813" y="9243568"/>
            <a:ext cx="120566" cy="120565"/>
          </a:xfrm>
          <a:prstGeom prst="ellipse">
            <a:avLst/>
          </a:prstGeom>
          <a:solidFill>
            <a:srgbClr val="808080"/>
          </a:solidFill>
          <a:ln w="12700">
            <a:miter lim="400000"/>
          </a:ln>
        </p:spPr>
        <p:txBody>
          <a:bodyPr lIns="65023" tIns="65023" rIns="65023" bIns="65023" anchor="ctr"/>
          <a:lstStyle/>
          <a:p>
            <a:pPr defTabSz="1300480">
              <a:defRPr sz="2400">
                <a:solidFill>
                  <a:srgbClr val="FFFFFF"/>
                </a:solidFill>
                <a:latin typeface="Palatino Linotype"/>
                <a:ea typeface="Palatino Linotype"/>
                <a:cs typeface="Palatino Linotype"/>
                <a:sym typeface="Palatino Linotype"/>
              </a:defRPr>
            </a:pPr>
          </a:p>
        </p:txBody>
      </p:sp>
      <p:sp>
        <p:nvSpPr>
          <p:cNvPr id="118" name="Shape 118"/>
          <p:cNvSpPr/>
          <p:nvPr/>
        </p:nvSpPr>
        <p:spPr>
          <a:xfrm>
            <a:off x="809413" y="9243568"/>
            <a:ext cx="120566" cy="120565"/>
          </a:xfrm>
          <a:prstGeom prst="ellipse">
            <a:avLst/>
          </a:prstGeom>
          <a:solidFill>
            <a:srgbClr val="808080"/>
          </a:solidFill>
          <a:ln w="12700">
            <a:miter lim="400000"/>
          </a:ln>
        </p:spPr>
        <p:txBody>
          <a:bodyPr lIns="65023" tIns="65023" rIns="65023" bIns="65023" anchor="ctr"/>
          <a:lstStyle/>
          <a:p>
            <a:pPr defTabSz="650240">
              <a:defRPr sz="2400">
                <a:solidFill>
                  <a:srgbClr val="FFFFFF"/>
                </a:solidFill>
                <a:latin typeface="Palatino Linotype"/>
                <a:ea typeface="Palatino Linotype"/>
                <a:cs typeface="Palatino Linotype"/>
                <a:sym typeface="Palatino Linotype"/>
              </a:defRPr>
            </a:pPr>
          </a:p>
        </p:txBody>
      </p:sp>
      <p:sp>
        <p:nvSpPr>
          <p:cNvPr id="119" name="Shape 119"/>
          <p:cNvSpPr/>
          <p:nvPr>
            <p:ph type="sldNum" sz="quarter" idx="2"/>
          </p:nvPr>
        </p:nvSpPr>
        <p:spPr>
          <a:xfrm>
            <a:off x="12150439" y="9133772"/>
            <a:ext cx="315957" cy="332030"/>
          </a:xfrm>
          <a:prstGeom prst="rect">
            <a:avLst/>
          </a:prstGeom>
        </p:spPr>
        <p:txBody>
          <a:bodyPr lIns="39014" tIns="39014" rIns="39014" bIns="39014" anchor="ctr"/>
          <a:lstStyle>
            <a:lvl1pPr algn="l" defTabSz="650240">
              <a:defRPr sz="1600">
                <a:solidFill>
                  <a:srgbClr val="595959"/>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gradFill flip="none" rotWithShape="1">
          <a:gsLst>
            <a:gs pos="50000">
              <a:srgbClr val="FFFFFF"/>
            </a:gs>
            <a:gs pos="76000">
              <a:srgbClr val="F3F3F3"/>
            </a:gs>
            <a:gs pos="92000">
              <a:srgbClr val="D9D9D9"/>
            </a:gs>
          </a:gsLst>
          <a:path path="circle">
            <a:fillToRect l="50000" t="50000" r="50000" b="50000"/>
          </a:path>
        </a:gradFill>
      </p:bgPr>
    </p:bg>
    <p:spTree>
      <p:nvGrpSpPr>
        <p:cNvPr id="1" name=""/>
        <p:cNvGrpSpPr/>
        <p:nvPr/>
      </p:nvGrpSpPr>
      <p:grpSpPr>
        <a:xfrm>
          <a:off x="0" y="0"/>
          <a:ext cx="0" cy="0"/>
          <a:chOff x="0" y="0"/>
          <a:chExt cx="0" cy="0"/>
        </a:xfrm>
      </p:grpSpPr>
      <p:sp>
        <p:nvSpPr>
          <p:cNvPr id="126" name="Shape 126"/>
          <p:cNvSpPr/>
          <p:nvPr/>
        </p:nvSpPr>
        <p:spPr>
          <a:xfrm>
            <a:off x="12028813" y="9243568"/>
            <a:ext cx="120566" cy="120565"/>
          </a:xfrm>
          <a:prstGeom prst="ellipse">
            <a:avLst/>
          </a:prstGeom>
          <a:solidFill>
            <a:srgbClr val="808080"/>
          </a:solidFill>
          <a:ln w="12700">
            <a:miter lim="400000"/>
          </a:ln>
        </p:spPr>
        <p:txBody>
          <a:bodyPr lIns="65023" tIns="65023" rIns="65023" bIns="65023" anchor="ctr"/>
          <a:lstStyle/>
          <a:p>
            <a:pPr defTabSz="1300480">
              <a:defRPr sz="2400">
                <a:solidFill>
                  <a:srgbClr val="FFFFFF"/>
                </a:solidFill>
                <a:latin typeface="Palatino Linotype"/>
                <a:ea typeface="Palatino Linotype"/>
                <a:cs typeface="Palatino Linotype"/>
                <a:sym typeface="Palatino Linotype"/>
              </a:defRPr>
            </a:pPr>
          </a:p>
        </p:txBody>
      </p:sp>
      <p:sp>
        <p:nvSpPr>
          <p:cNvPr id="127" name="Shape 127"/>
          <p:cNvSpPr/>
          <p:nvPr/>
        </p:nvSpPr>
        <p:spPr>
          <a:xfrm>
            <a:off x="809413" y="9243568"/>
            <a:ext cx="120566" cy="120565"/>
          </a:xfrm>
          <a:prstGeom prst="ellipse">
            <a:avLst/>
          </a:prstGeom>
          <a:solidFill>
            <a:srgbClr val="808080"/>
          </a:solidFill>
          <a:ln w="12700">
            <a:miter lim="400000"/>
          </a:ln>
        </p:spPr>
        <p:txBody>
          <a:bodyPr lIns="65023" tIns="65023" rIns="65023" bIns="65023" anchor="ctr"/>
          <a:lstStyle/>
          <a:p>
            <a:pPr defTabSz="650240">
              <a:defRPr sz="2400">
                <a:solidFill>
                  <a:srgbClr val="FFFFFF"/>
                </a:solidFill>
                <a:latin typeface="Palatino Linotype"/>
                <a:ea typeface="Palatino Linotype"/>
                <a:cs typeface="Palatino Linotype"/>
                <a:sym typeface="Palatino Linotype"/>
              </a:defRPr>
            </a:pPr>
          </a:p>
        </p:txBody>
      </p:sp>
      <p:sp>
        <p:nvSpPr>
          <p:cNvPr id="128" name="Shape 128"/>
          <p:cNvSpPr/>
          <p:nvPr>
            <p:ph type="title"/>
          </p:nvPr>
        </p:nvSpPr>
        <p:spPr>
          <a:xfrm>
            <a:off x="650239" y="-1"/>
            <a:ext cx="11704322" cy="2275841"/>
          </a:xfrm>
          <a:prstGeom prst="rect">
            <a:avLst/>
          </a:prstGeom>
        </p:spPr>
        <p:txBody>
          <a:bodyPr lIns="65023" tIns="65023" rIns="65023" bIns="65023" anchor="b"/>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Title Text</a:t>
            </a:r>
          </a:p>
        </p:txBody>
      </p:sp>
      <p:sp>
        <p:nvSpPr>
          <p:cNvPr id="129" name="Shape 129"/>
          <p:cNvSpPr/>
          <p:nvPr>
            <p:ph type="body" idx="1"/>
          </p:nvPr>
        </p:nvSpPr>
        <p:spPr>
          <a:xfrm>
            <a:off x="650239" y="2275839"/>
            <a:ext cx="11704322" cy="6436927"/>
          </a:xfrm>
          <a:prstGeom prst="rect">
            <a:avLst/>
          </a:prstGeom>
        </p:spPr>
        <p:txBody>
          <a:bodyPr lIns="65023" tIns="65023" rIns="65023" bIns="65023" anchor="t"/>
          <a:lstStyle>
            <a:lvl1pPr marL="485775" indent="-485775" defTabSz="1300480">
              <a:spcBef>
                <a:spcPts val="800"/>
              </a:spcBef>
              <a:buSzPct val="100000"/>
              <a:buFont typeface="Arial"/>
              <a:defRPr sz="3400">
                <a:solidFill>
                  <a:srgbClr val="808080"/>
                </a:solidFill>
                <a:latin typeface="Century Gothic"/>
                <a:ea typeface="Century Gothic"/>
                <a:cs typeface="Century Gothic"/>
                <a:sym typeface="Century Gothic"/>
              </a:defRPr>
            </a:lvl1pPr>
            <a:lvl2pPr marL="1064418" indent="-607218" defTabSz="1300480">
              <a:spcBef>
                <a:spcPts val="800"/>
              </a:spcBef>
              <a:buSzPct val="100000"/>
              <a:buFont typeface="Arial"/>
              <a:buChar char="o"/>
              <a:defRPr sz="3400">
                <a:solidFill>
                  <a:srgbClr val="808080"/>
                </a:solidFill>
                <a:latin typeface="Century Gothic"/>
                <a:ea typeface="Century Gothic"/>
                <a:cs typeface="Century Gothic"/>
                <a:sym typeface="Century Gothic"/>
              </a:defRPr>
            </a:lvl2pPr>
            <a:lvl3pPr marL="1400175" indent="-485775" defTabSz="1300480">
              <a:spcBef>
                <a:spcPts val="800"/>
              </a:spcBef>
              <a:buSzPct val="100000"/>
              <a:buFont typeface="Arial"/>
              <a:defRPr sz="3400">
                <a:solidFill>
                  <a:srgbClr val="808080"/>
                </a:solidFill>
                <a:latin typeface="Century Gothic"/>
                <a:ea typeface="Century Gothic"/>
                <a:cs typeface="Century Gothic"/>
                <a:sym typeface="Century Gothic"/>
              </a:defRPr>
            </a:lvl3pPr>
            <a:lvl4pPr marL="1857375" indent="-485775" defTabSz="1300480">
              <a:spcBef>
                <a:spcPts val="800"/>
              </a:spcBef>
              <a:buSzPct val="100000"/>
              <a:buFont typeface="Arial"/>
              <a:buChar char="o"/>
              <a:defRPr sz="3400">
                <a:solidFill>
                  <a:srgbClr val="808080"/>
                </a:solidFill>
                <a:latin typeface="Century Gothic"/>
                <a:ea typeface="Century Gothic"/>
                <a:cs typeface="Century Gothic"/>
                <a:sym typeface="Century Gothic"/>
              </a:defRPr>
            </a:lvl4pPr>
            <a:lvl5pPr marL="2314575" indent="-485775" defTabSz="1300480">
              <a:spcBef>
                <a:spcPts val="800"/>
              </a:spcBef>
              <a:buSzPct val="100000"/>
              <a:buFont typeface="Arial"/>
              <a:defRPr sz="3400">
                <a:solidFill>
                  <a:srgbClr val="808080"/>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130" name="Shape 130"/>
          <p:cNvSpPr/>
          <p:nvPr>
            <p:ph type="sldNum" sz="quarter" idx="2"/>
          </p:nvPr>
        </p:nvSpPr>
        <p:spPr>
          <a:xfrm>
            <a:off x="12150439" y="9133772"/>
            <a:ext cx="315957" cy="332030"/>
          </a:xfrm>
          <a:prstGeom prst="rect">
            <a:avLst/>
          </a:prstGeom>
        </p:spPr>
        <p:txBody>
          <a:bodyPr lIns="39014" tIns="39014" rIns="39014" bIns="39014" anchor="ctr"/>
          <a:lstStyle>
            <a:lvl1pPr algn="l" defTabSz="650240">
              <a:defRPr sz="1600">
                <a:solidFill>
                  <a:srgbClr val="595959"/>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37" name="Shape 137"/>
          <p:cNvSpPr/>
          <p:nvPr>
            <p:ph type="title"/>
          </p:nvPr>
        </p:nvSpPr>
        <p:spPr>
          <a:xfrm>
            <a:off x="76200" y="88900"/>
            <a:ext cx="7975600" cy="1219200"/>
          </a:xfrm>
          <a:prstGeom prst="rect">
            <a:avLst/>
          </a:prstGeom>
        </p:spPr>
        <p:txBody>
          <a:bodyPr anchor="t">
            <a:noAutofit/>
          </a:bodyPr>
          <a:lstStyle>
            <a:lvl1pPr algn="l">
              <a:defRPr sz="4800">
                <a:latin typeface="Gill Sans"/>
                <a:ea typeface="Gill Sans"/>
                <a:cs typeface="Gill Sans"/>
                <a:sym typeface="Gill Sans"/>
              </a:defRPr>
            </a:lvl1pPr>
          </a:lstStyle>
          <a:p>
            <a:pPr/>
            <a:r>
              <a:t>Title Text</a:t>
            </a:r>
          </a:p>
        </p:txBody>
      </p:sp>
      <p:sp>
        <p:nvSpPr>
          <p:cNvPr id="138" name="Shape 138"/>
          <p:cNvSpPr/>
          <p:nvPr>
            <p:ph type="body" idx="1"/>
          </p:nvPr>
        </p:nvSpPr>
        <p:spPr>
          <a:xfrm>
            <a:off x="1270000" y="1447800"/>
            <a:ext cx="10464800" cy="7035800"/>
          </a:xfrm>
          <a:prstGeom prst="rect">
            <a:avLst/>
          </a:prstGeom>
        </p:spPr>
        <p:txBody>
          <a:bodyPr>
            <a:noAutofit/>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39" name="Shape 139"/>
          <p:cNvSpPr/>
          <p:nvPr>
            <p:ph type="sldNum" sz="quarter" idx="2"/>
          </p:nvPr>
        </p:nvSpPr>
        <p:spPr>
          <a:xfrm>
            <a:off x="12319000" y="9156700"/>
            <a:ext cx="342900" cy="368300"/>
          </a:xfrm>
          <a:prstGeom prst="rect">
            <a:avLst/>
          </a:prstGeom>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copy">
    <p:spTree>
      <p:nvGrpSpPr>
        <p:cNvPr id="1" name=""/>
        <p:cNvGrpSpPr/>
        <p:nvPr/>
      </p:nvGrpSpPr>
      <p:grpSpPr>
        <a:xfrm>
          <a:off x="0" y="0"/>
          <a:ext cx="0" cy="0"/>
          <a:chOff x="0" y="0"/>
          <a:chExt cx="0" cy="0"/>
        </a:xfrm>
      </p:grpSpPr>
      <p:sp>
        <p:nvSpPr>
          <p:cNvPr id="146" name="Shape 146"/>
          <p:cNvSpPr/>
          <p:nvPr>
            <p:ph type="title"/>
          </p:nvPr>
        </p:nvSpPr>
        <p:spPr>
          <a:xfrm>
            <a:off x="1270000" y="254000"/>
            <a:ext cx="10464800" cy="2438400"/>
          </a:xfrm>
          <a:prstGeom prst="rect">
            <a:avLst/>
          </a:prstGeom>
        </p:spPr>
        <p:txBody>
          <a:bodyPr>
            <a:noAutofit/>
          </a:bodyPr>
          <a:lstStyle>
            <a:lvl1pPr>
              <a:defRPr sz="8400">
                <a:latin typeface="Gill Sans"/>
                <a:ea typeface="Gill Sans"/>
                <a:cs typeface="Gill Sans"/>
                <a:sym typeface="Gill Sans"/>
              </a:defRPr>
            </a:lvl1pPr>
          </a:lstStyle>
          <a:p>
            <a:pPr/>
            <a:r>
              <a:t>Title Text</a:t>
            </a:r>
          </a:p>
        </p:txBody>
      </p:sp>
      <p:sp>
        <p:nvSpPr>
          <p:cNvPr id="147" name="Shape 147"/>
          <p:cNvSpPr/>
          <p:nvPr>
            <p:ph type="body" idx="1"/>
          </p:nvPr>
        </p:nvSpPr>
        <p:spPr>
          <a:xfrm>
            <a:off x="1270000" y="2768600"/>
            <a:ext cx="10464800" cy="5715000"/>
          </a:xfrm>
          <a:prstGeom prst="rect">
            <a:avLst/>
          </a:prstGeom>
        </p:spPr>
        <p:txBody>
          <a:bodyPr>
            <a:noAutofit/>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48" name="Shape 148"/>
          <p:cNvSpPr/>
          <p:nvPr>
            <p:ph type="sldNum" sz="quarter" idx="2"/>
          </p:nvPr>
        </p:nvSpPr>
        <p:spPr>
          <a:xfrm>
            <a:off x="6324600" y="9258300"/>
            <a:ext cx="342900" cy="368300"/>
          </a:xfrm>
          <a:prstGeom prst="rect">
            <a:avLst/>
          </a:prstGeom>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copy">
    <p:spTree>
      <p:nvGrpSpPr>
        <p:cNvPr id="1" name=""/>
        <p:cNvGrpSpPr/>
        <p:nvPr/>
      </p:nvGrpSpPr>
      <p:grpSpPr>
        <a:xfrm>
          <a:off x="0" y="0"/>
          <a:ext cx="0" cy="0"/>
          <a:chOff x="0" y="0"/>
          <a:chExt cx="0" cy="0"/>
        </a:xfrm>
      </p:grpSpPr>
      <p:pic>
        <p:nvPicPr>
          <p:cNvPr id="155" name="PSAweb.png"/>
          <p:cNvPicPr>
            <a:picLocks noChangeAspect="0"/>
          </p:cNvPicPr>
          <p:nvPr/>
        </p:nvPicPr>
        <p:blipFill>
          <a:blip r:embed="rId2">
            <a:alphaModFix amt="50000"/>
            <a:extLst/>
          </a:blip>
          <a:stretch>
            <a:fillRect/>
          </a:stretch>
        </p:blipFill>
        <p:spPr>
          <a:xfrm>
            <a:off x="12131040" y="0"/>
            <a:ext cx="863601" cy="657014"/>
          </a:xfrm>
          <a:prstGeom prst="rect">
            <a:avLst/>
          </a:prstGeom>
          <a:ln w="12700">
            <a:miter lim="400000"/>
          </a:ln>
        </p:spPr>
      </p:pic>
      <p:sp>
        <p:nvSpPr>
          <p:cNvPr id="156" name="Shape 156"/>
          <p:cNvSpPr/>
          <p:nvPr>
            <p:ph type="title"/>
          </p:nvPr>
        </p:nvSpPr>
        <p:spPr>
          <a:xfrm>
            <a:off x="977900" y="546100"/>
            <a:ext cx="11049000" cy="2273300"/>
          </a:xfrm>
          <a:prstGeom prst="rect">
            <a:avLst/>
          </a:prstGeom>
        </p:spPr>
        <p:txBody>
          <a:bodyPr>
            <a:noAutofit/>
          </a:bodyPr>
          <a:lstStyle>
            <a:lvl1pPr marL="57799" marR="57799" defTabSz="1295400">
              <a:defRPr sz="6200">
                <a:uFill>
                  <a:solidFill>
                    <a:srgbClr val="FFFDA9"/>
                  </a:solidFill>
                </a:uFill>
                <a:latin typeface="Gill Sans"/>
                <a:ea typeface="Gill Sans"/>
                <a:cs typeface="Gill Sans"/>
                <a:sym typeface="Gill Sans"/>
              </a:defRPr>
            </a:lvl1pPr>
          </a:lstStyle>
          <a:p>
            <a:pPr/>
            <a:r>
              <a:t>Title Text</a:t>
            </a:r>
          </a:p>
        </p:txBody>
      </p:sp>
      <p:sp>
        <p:nvSpPr>
          <p:cNvPr id="157" name="Shape 157"/>
          <p:cNvSpPr/>
          <p:nvPr>
            <p:ph type="body" idx="1"/>
          </p:nvPr>
        </p:nvSpPr>
        <p:spPr>
          <a:xfrm>
            <a:off x="977900" y="2819400"/>
            <a:ext cx="11049000" cy="6934200"/>
          </a:xfrm>
          <a:prstGeom prst="rect">
            <a:avLst/>
          </a:prstGeom>
        </p:spPr>
        <p:txBody>
          <a:bodyPr anchor="t">
            <a:noAutofit/>
          </a:bodyPr>
          <a:lstStyle>
            <a:lvl1pPr marL="383540" marR="57799" indent="-342900" defTabSz="1295400">
              <a:spcBef>
                <a:spcPts val="1000"/>
              </a:spcBef>
              <a:buSzPct val="100000"/>
              <a:defRPr sz="4400">
                <a:solidFill>
                  <a:srgbClr val="FFFFFF"/>
                </a:solidFill>
                <a:uFill>
                  <a:solidFill>
                    <a:srgbClr val="FFFFFF"/>
                  </a:solidFill>
                </a:uFill>
                <a:latin typeface="Arial"/>
                <a:ea typeface="Arial"/>
                <a:cs typeface="Arial"/>
                <a:sym typeface="Arial"/>
              </a:defRPr>
            </a:lvl1pPr>
            <a:lvl2pPr marL="783590" marR="57799" indent="-285750" defTabSz="1295400">
              <a:spcBef>
                <a:spcPts val="900"/>
              </a:spcBef>
              <a:buSzPct val="100000"/>
              <a:buChar char="–"/>
              <a:defRPr sz="3800">
                <a:solidFill>
                  <a:srgbClr val="FFFFFF"/>
                </a:solidFill>
                <a:uFill>
                  <a:solidFill>
                    <a:srgbClr val="FFFFFF"/>
                  </a:solidFill>
                </a:uFill>
                <a:latin typeface="Arial"/>
                <a:ea typeface="Arial"/>
                <a:cs typeface="Arial"/>
                <a:sym typeface="Arial"/>
              </a:defRPr>
            </a:lvl2pPr>
            <a:lvl3pPr marL="1183639" marR="57799" indent="-228600" defTabSz="1295400">
              <a:spcBef>
                <a:spcPts val="700"/>
              </a:spcBef>
              <a:buSzPct val="100000"/>
              <a:defRPr sz="3400">
                <a:solidFill>
                  <a:srgbClr val="FFFFFF"/>
                </a:solidFill>
                <a:uFill>
                  <a:solidFill>
                    <a:srgbClr val="FFFFFF"/>
                  </a:solidFill>
                </a:uFill>
                <a:latin typeface="Arial"/>
                <a:ea typeface="Arial"/>
                <a:cs typeface="Arial"/>
                <a:sym typeface="Arial"/>
              </a:defRPr>
            </a:lvl3pPr>
            <a:lvl4pPr marL="1640839" marR="57799" indent="-228600" defTabSz="1295400">
              <a:spcBef>
                <a:spcPts val="600"/>
              </a:spcBef>
              <a:buSzPct val="100000"/>
              <a:buChar char="–"/>
              <a:defRPr sz="2800">
                <a:solidFill>
                  <a:srgbClr val="FFFFFF"/>
                </a:solidFill>
                <a:uFill>
                  <a:solidFill>
                    <a:srgbClr val="FFFFFF"/>
                  </a:solidFill>
                </a:uFill>
                <a:latin typeface="Arial"/>
                <a:ea typeface="Arial"/>
                <a:cs typeface="Arial"/>
                <a:sym typeface="Arial"/>
              </a:defRPr>
            </a:lvl4pPr>
            <a:lvl5pPr marL="2098039" marR="57799" indent="-228600" defTabSz="1295400">
              <a:spcBef>
                <a:spcPts val="600"/>
              </a:spcBef>
              <a:buSzPct val="100000"/>
              <a:buChar char="»"/>
              <a:defRPr sz="2800">
                <a:solidFill>
                  <a:srgbClr val="FFFFFF"/>
                </a:solidFill>
                <a:uFill>
                  <a:solidFill>
                    <a:srgbClr val="FFFFFF"/>
                  </a:solidFill>
                </a:u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8" name="Shape 158"/>
          <p:cNvSpPr/>
          <p:nvPr>
            <p:ph type="sldNum" sz="quarter" idx="2"/>
          </p:nvPr>
        </p:nvSpPr>
        <p:spPr>
          <a:xfrm>
            <a:off x="10490487" y="8890000"/>
            <a:ext cx="368574" cy="360822"/>
          </a:xfrm>
          <a:prstGeom prst="rect">
            <a:avLst/>
          </a:prstGeom>
        </p:spPr>
        <p:txBody>
          <a:bodyPr/>
          <a:lstStyle>
            <a:lvl1pPr defTabSz="647700">
              <a:defRPr>
                <a:solidFill>
                  <a:srgbClr val="FFFFFF"/>
                </a:solidFill>
                <a:uFill>
                  <a:solidFill>
                    <a:srgbClr val="FFFFFF"/>
                  </a:solidFill>
                </a:u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 Id="rId3"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 Id="rId3" Type="http://schemas.openxmlformats.org/officeDocument/2006/relationships/image" Target="../media/image1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jpeg"/><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 Id="rId3" Type="http://schemas.openxmlformats.org/officeDocument/2006/relationships/image" Target="../media/image2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5.png"/><Relationship Id="rId3" Type="http://schemas.openxmlformats.org/officeDocument/2006/relationships/image" Target="../media/image26.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9.jpeg"/><Relationship Id="rId4" Type="http://schemas.openxmlformats.org/officeDocument/2006/relationships/image" Target="../media/image26.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7.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9.jpeg"/><Relationship Id="rId4" Type="http://schemas.openxmlformats.org/officeDocument/2006/relationships/image" Target="../media/image2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 Id="rId3" Type="http://schemas.openxmlformats.org/officeDocument/2006/relationships/image" Target="../media/image3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3.png"/><Relationship Id="rId3" Type="http://schemas.openxmlformats.org/officeDocument/2006/relationships/image" Target="../media/image1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 Id="rId3" Type="http://schemas.openxmlformats.org/officeDocument/2006/relationships/image" Target="../media/image26.png"/><Relationship Id="rId4" Type="http://schemas.openxmlformats.org/officeDocument/2006/relationships/image" Target="../media/image34.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5.png"/><Relationship Id="rId3" Type="http://schemas.openxmlformats.org/officeDocument/2006/relationships/image" Target="../media/image26.png"/><Relationship Id="rId4" Type="http://schemas.openxmlformats.org/officeDocument/2006/relationships/image" Target="../media/image34.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6.png"/><Relationship Id="rId3" Type="http://schemas.openxmlformats.org/officeDocument/2006/relationships/image" Target="../media/image2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3.png"/><Relationship Id="rId7" Type="http://schemas.openxmlformats.org/officeDocument/2006/relationships/image" Target="../media/image4.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6.png"/><Relationship Id="rId3" Type="http://schemas.openxmlformats.org/officeDocument/2006/relationships/image" Target="../media/image19.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7.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26.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0.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1.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4.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5.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6.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7.png"/><Relationship Id="rId3" Type="http://schemas.openxmlformats.org/officeDocument/2006/relationships/image" Target="../media/image48.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26.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 Id="rId3" Type="http://schemas.openxmlformats.org/officeDocument/2006/relationships/image" Target="../media/image26.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jpeg"/><Relationship Id="rId4" Type="http://schemas.openxmlformats.org/officeDocument/2006/relationships/image" Target="../media/image5.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ctrTitle"/>
          </p:nvPr>
        </p:nvSpPr>
        <p:spPr>
          <a:prstGeom prst="rect">
            <a:avLst/>
          </a:prstGeom>
        </p:spPr>
        <p:txBody>
          <a:bodyPr/>
          <a:lstStyle/>
          <a:p>
            <a:pPr/>
            <a:r>
              <a:t>FISH270</a:t>
            </a:r>
          </a:p>
        </p:txBody>
      </p:sp>
      <p:sp>
        <p:nvSpPr>
          <p:cNvPr id="168" name="Shape 168"/>
          <p:cNvSpPr/>
          <p:nvPr>
            <p:ph type="subTitle" sz="quarter" idx="1"/>
          </p:nvPr>
        </p:nvSpPr>
        <p:spPr>
          <a:prstGeom prst="rect">
            <a:avLst/>
          </a:prstGeom>
        </p:spPr>
        <p:txBody>
          <a:bodyPr/>
          <a:lstStyle/>
          <a:p>
            <a:pPr/>
            <a:r>
              <a:t>Lec 18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a:r>
              <a:t>Conclusions</a:t>
            </a:r>
          </a:p>
        </p:txBody>
      </p:sp>
      <p:sp>
        <p:nvSpPr>
          <p:cNvPr id="221" name="Shape 221"/>
          <p:cNvSpPr/>
          <p:nvPr>
            <p:ph type="body" idx="1"/>
          </p:nvPr>
        </p:nvSpPr>
        <p:spPr>
          <a:xfrm>
            <a:off x="650239" y="2275840"/>
            <a:ext cx="11704322" cy="6436926"/>
          </a:xfrm>
          <a:prstGeom prst="rect">
            <a:avLst/>
          </a:prstGeom>
        </p:spPr>
        <p:txBody>
          <a:bodyPr/>
          <a:lstStyle/>
          <a:p>
            <a:pPr/>
            <a:r>
              <a:t>Elevated pCO</a:t>
            </a:r>
            <a:r>
              <a:rPr baseline="-19411"/>
              <a:t>2</a:t>
            </a:r>
            <a:r>
              <a:t> puts stress on larvae, leading to different allocations of internal energy reserves for metabolic processes</a:t>
            </a:r>
          </a:p>
          <a:p>
            <a:pPr/>
            <a:r>
              <a:t>The phenotype associated with these changes is developmental delay</a:t>
            </a:r>
          </a:p>
          <a:p>
            <a:pPr/>
            <a:r>
              <a:t>What is the significance of these changes?</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p>
            <a:pPr/>
            <a:r>
              <a:t>prezi- </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title"/>
          </p:nvPr>
        </p:nvSpPr>
        <p:spPr>
          <a:prstGeom prst="rect">
            <a:avLst/>
          </a:prstGeom>
        </p:spPr>
        <p:txBody>
          <a:bodyPr/>
          <a:lstStyle/>
          <a:p>
            <a:pPr/>
            <a:r>
              <a:t>Immune Response</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9" name="droppedImage.pdf"/>
          <p:cNvPicPr>
            <a:picLocks noChangeAspect="1"/>
          </p:cNvPicPr>
          <p:nvPr/>
        </p:nvPicPr>
        <p:blipFill>
          <a:blip r:embed="rId2">
            <a:extLst/>
          </a:blip>
          <a:stretch>
            <a:fillRect/>
          </a:stretch>
        </p:blipFill>
        <p:spPr>
          <a:xfrm>
            <a:off x="330200" y="635000"/>
            <a:ext cx="11861800" cy="8966200"/>
          </a:xfrm>
          <a:prstGeom prst="rect">
            <a:avLst/>
          </a:prstGeom>
          <a:ln w="12700">
            <a:miter lim="400000"/>
          </a:ln>
        </p:spPr>
      </p:pic>
      <p:sp>
        <p:nvSpPr>
          <p:cNvPr id="230" name="Shape 230"/>
          <p:cNvSpPr/>
          <p:nvPr>
            <p:ph type="title"/>
          </p:nvPr>
        </p:nvSpPr>
        <p:spPr>
          <a:prstGeom prst="rect">
            <a:avLst/>
          </a:prstGeom>
        </p:spPr>
        <p:txBody>
          <a:bodyPr/>
          <a:lstStyle/>
          <a:p>
            <a:pPr/>
            <a:r>
              <a:t>Innate Immunity</a:t>
            </a:r>
          </a:p>
        </p:txBody>
      </p:sp>
      <p:sp>
        <p:nvSpPr>
          <p:cNvPr id="231" name="Shape 2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xfrm>
            <a:off x="76200" y="88900"/>
            <a:ext cx="12471400" cy="1625600"/>
          </a:xfrm>
          <a:prstGeom prst="rect">
            <a:avLst/>
          </a:prstGeom>
        </p:spPr>
        <p:txBody>
          <a:bodyPr/>
          <a:lstStyle/>
          <a:p>
            <a:pPr/>
            <a:r>
              <a:t>Today: </a:t>
            </a:r>
            <a:r>
              <a:rPr i="1"/>
              <a:t>Physiological Response</a:t>
            </a:r>
            <a:r>
              <a:t> to things that are bad</a:t>
            </a:r>
          </a:p>
        </p:txBody>
      </p:sp>
      <p:sp>
        <p:nvSpPr>
          <p:cNvPr id="234" name="Shape 23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Shape 235"/>
          <p:cNvSpPr/>
          <p:nvPr/>
        </p:nvSpPr>
        <p:spPr>
          <a:xfrm>
            <a:off x="1389912" y="2628900"/>
            <a:ext cx="10214521" cy="448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latin typeface="Gill Sans"/>
                <a:ea typeface="Gill Sans"/>
                <a:cs typeface="Gill Sans"/>
                <a:sym typeface="Gill Sans"/>
              </a:defRPr>
            </a:pPr>
            <a:r>
              <a:t>It is important the think about the big picture.</a:t>
            </a:r>
          </a:p>
          <a:p>
            <a:pPr>
              <a:defRPr sz="4200">
                <a:latin typeface="Gill Sans"/>
                <a:ea typeface="Gill Sans"/>
                <a:cs typeface="Gill Sans"/>
                <a:sym typeface="Gill Sans"/>
              </a:defRPr>
            </a:pPr>
          </a:p>
          <a:p>
            <a:pPr>
              <a:defRPr sz="4200">
                <a:latin typeface="Gill Sans"/>
                <a:ea typeface="Gill Sans"/>
                <a:cs typeface="Gill Sans"/>
                <a:sym typeface="Gill Sans"/>
              </a:defRPr>
            </a:pPr>
            <a:r>
              <a:t>What else is going on with the critter...</a:t>
            </a:r>
          </a:p>
          <a:p>
            <a:pPr>
              <a:defRPr sz="4200">
                <a:latin typeface="Gill Sans"/>
                <a:ea typeface="Gill Sans"/>
                <a:cs typeface="Gill Sans"/>
                <a:sym typeface="Gill Sans"/>
              </a:defRPr>
            </a:pPr>
          </a:p>
          <a:p>
            <a:pPr>
              <a:defRPr sz="4200">
                <a:latin typeface="Gill Sans SemiBold"/>
                <a:ea typeface="Gill Sans SemiBold"/>
                <a:cs typeface="Gill Sans SemiBold"/>
                <a:sym typeface="Gill Sans SemiBold"/>
              </a:defRPr>
            </a:pPr>
            <a:r>
              <a:t>really big picture -</a:t>
            </a:r>
          </a:p>
          <a:p>
            <a:pPr>
              <a:defRPr sz="4200">
                <a:latin typeface="Gill Sans"/>
                <a:ea typeface="Gill Sans"/>
                <a:cs typeface="Gill Sans"/>
                <a:sym typeface="Gill Sans"/>
              </a:defRPr>
            </a:pPr>
          </a:p>
          <a:p>
            <a:pPr>
              <a:defRPr sz="4200">
                <a:latin typeface="Gill Sans"/>
                <a:ea typeface="Gill Sans"/>
                <a:cs typeface="Gill Sans"/>
                <a:sym typeface="Gill Sans"/>
              </a:defRPr>
            </a:pPr>
            <a:r>
              <a:t>What has the population experienced.</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7" name="droppedImage.pdf"/>
          <p:cNvPicPr>
            <a:picLocks noChangeAspect="1"/>
          </p:cNvPicPr>
          <p:nvPr/>
        </p:nvPicPr>
        <p:blipFill>
          <a:blip r:embed="rId2">
            <a:extLst/>
          </a:blip>
          <a:srcRect l="2577" t="10812" r="2565" b="2586"/>
          <a:stretch>
            <a:fillRect/>
          </a:stretch>
        </p:blipFill>
        <p:spPr>
          <a:xfrm>
            <a:off x="44450" y="596900"/>
            <a:ext cx="12903200" cy="8674100"/>
          </a:xfrm>
          <a:prstGeom prst="rect">
            <a:avLst/>
          </a:prstGeom>
          <a:ln w="12700">
            <a:miter lim="400000"/>
          </a:ln>
        </p:spPr>
      </p:pic>
      <p:sp>
        <p:nvSpPr>
          <p:cNvPr id="238" name="Shape 238"/>
          <p:cNvSpPr/>
          <p:nvPr/>
        </p:nvSpPr>
        <p:spPr>
          <a:xfrm>
            <a:off x="445498" y="9391650"/>
            <a:ext cx="1232149" cy="304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solidFill>
                  <a:srgbClr val="929292"/>
                </a:solidFill>
                <a:latin typeface="Gill Sans"/>
                <a:ea typeface="Gill Sans"/>
                <a:cs typeface="Gill Sans"/>
                <a:sym typeface="Gill Sans"/>
              </a:defRPr>
            </a:lvl1pPr>
          </a:lstStyle>
          <a:p>
            <a:pPr/>
            <a:r>
              <a:t>flickr | cpurrin1</a:t>
            </a:r>
          </a:p>
        </p:txBody>
      </p:sp>
      <p:pic>
        <p:nvPicPr>
          <p:cNvPr id="239" name="droppedImage.pdf"/>
          <p:cNvPicPr>
            <a:picLocks noChangeAspect="1"/>
          </p:cNvPicPr>
          <p:nvPr/>
        </p:nvPicPr>
        <p:blipFill>
          <a:blip r:embed="rId3">
            <a:alphaModFix amt="52999"/>
            <a:extLst/>
          </a:blip>
          <a:stretch>
            <a:fillRect/>
          </a:stretch>
        </p:blipFill>
        <p:spPr>
          <a:xfrm>
            <a:off x="38100" y="9385300"/>
            <a:ext cx="317500" cy="317500"/>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1" name="droppedImage.pdf"/>
          <p:cNvPicPr>
            <a:picLocks noChangeAspect="1"/>
          </p:cNvPicPr>
          <p:nvPr/>
        </p:nvPicPr>
        <p:blipFill>
          <a:blip r:embed="rId2">
            <a:extLst/>
          </a:blip>
          <a:stretch>
            <a:fillRect/>
          </a:stretch>
        </p:blipFill>
        <p:spPr>
          <a:xfrm>
            <a:off x="4953000" y="3759200"/>
            <a:ext cx="8788400" cy="6680200"/>
          </a:xfrm>
          <a:prstGeom prst="rect">
            <a:avLst/>
          </a:prstGeom>
          <a:ln w="12700">
            <a:miter lim="400000"/>
          </a:ln>
        </p:spPr>
      </p:pic>
      <p:pic>
        <p:nvPicPr>
          <p:cNvPr id="242" name="droppedImage.pdf"/>
          <p:cNvPicPr>
            <a:picLocks noChangeAspect="1"/>
          </p:cNvPicPr>
          <p:nvPr/>
        </p:nvPicPr>
        <p:blipFill>
          <a:blip r:embed="rId3">
            <a:extLst/>
          </a:blip>
          <a:stretch>
            <a:fillRect/>
          </a:stretch>
        </p:blipFill>
        <p:spPr>
          <a:xfrm>
            <a:off x="12700" y="2298700"/>
            <a:ext cx="7342832" cy="5676900"/>
          </a:xfrm>
          <a:prstGeom prst="rect">
            <a:avLst/>
          </a:prstGeom>
          <a:ln w="12700">
            <a:miter lim="400000"/>
          </a:ln>
        </p:spPr>
      </p:pic>
      <p:sp>
        <p:nvSpPr>
          <p:cNvPr id="243" name="Shape 243"/>
          <p:cNvSpPr/>
          <p:nvPr>
            <p:ph type="title"/>
          </p:nvPr>
        </p:nvSpPr>
        <p:spPr>
          <a:xfrm>
            <a:off x="1270000" y="-50800"/>
            <a:ext cx="10464800" cy="2438400"/>
          </a:xfrm>
          <a:prstGeom prst="rect">
            <a:avLst/>
          </a:prstGeom>
        </p:spPr>
        <p:txBody>
          <a:bodyPr/>
          <a:lstStyle/>
          <a:p>
            <a:pPr/>
            <a:r>
              <a:t>Two part story </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p>
            <a:pPr/>
            <a:r>
              <a:t>MVineyard</a:t>
            </a:r>
          </a:p>
        </p:txBody>
      </p:sp>
      <p:sp>
        <p:nvSpPr>
          <p:cNvPr id="246" name="Shape 246"/>
          <p:cNvSpPr/>
          <p:nvPr/>
        </p:nvSpPr>
        <p:spPr>
          <a:xfrm>
            <a:off x="11748498" y="1943100"/>
            <a:ext cx="1257301" cy="241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
                <a:solidFill>
                  <a:srgbClr val="929292"/>
                </a:solidFill>
                <a:latin typeface="Gill Sans"/>
                <a:ea typeface="Gill Sans"/>
                <a:cs typeface="Gill Sans"/>
                <a:sym typeface="Gill Sans"/>
              </a:defRPr>
            </a:lvl1pPr>
          </a:lstStyle>
          <a:p>
            <a:pPr/>
            <a:r>
              <a:t>flickr | cpurrin1</a:t>
            </a:r>
          </a:p>
        </p:txBody>
      </p:sp>
      <p:pic>
        <p:nvPicPr>
          <p:cNvPr id="247" name="droppedImage.pdf"/>
          <p:cNvPicPr>
            <a:picLocks noChangeAspect="1"/>
          </p:cNvPicPr>
          <p:nvPr/>
        </p:nvPicPr>
        <p:blipFill>
          <a:blip r:embed="rId2">
            <a:extLst/>
          </a:blip>
          <a:stretch>
            <a:fillRect/>
          </a:stretch>
        </p:blipFill>
        <p:spPr>
          <a:xfrm>
            <a:off x="50622" y="12700"/>
            <a:ext cx="10121901" cy="9741990"/>
          </a:xfrm>
          <a:prstGeom prst="rect">
            <a:avLst/>
          </a:prstGeom>
          <a:ln w="12700">
            <a:miter lim="400000"/>
          </a:ln>
        </p:spPr>
      </p:pic>
      <p:pic>
        <p:nvPicPr>
          <p:cNvPr id="248" name="droppedImage.pdf"/>
          <p:cNvPicPr>
            <a:picLocks noChangeAspect="1"/>
          </p:cNvPicPr>
          <p:nvPr/>
        </p:nvPicPr>
        <p:blipFill>
          <a:blip r:embed="rId3">
            <a:extLst/>
          </a:blip>
          <a:stretch>
            <a:fillRect/>
          </a:stretch>
        </p:blipFill>
        <p:spPr>
          <a:xfrm>
            <a:off x="10248900" y="101600"/>
            <a:ext cx="2876245" cy="1854200"/>
          </a:xfrm>
          <a:prstGeom prst="rect">
            <a:avLst/>
          </a:prstGeom>
          <a:ln w="12700">
            <a:miter lim="400000"/>
          </a:ln>
        </p:spPr>
      </p:pic>
      <p:sp>
        <p:nvSpPr>
          <p:cNvPr id="249" name="Shape 249"/>
          <p:cNvSpPr/>
          <p:nvPr/>
        </p:nvSpPr>
        <p:spPr>
          <a:xfrm>
            <a:off x="10237322" y="8921750"/>
            <a:ext cx="2616201" cy="63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800">
                <a:solidFill>
                  <a:srgbClr val="AAAAAA"/>
                </a:solidFill>
                <a:latin typeface="Gill Sans"/>
                <a:ea typeface="Gill Sans"/>
                <a:cs typeface="Gill Sans"/>
                <a:sym typeface="Gill Sans"/>
              </a:defRPr>
            </a:pPr>
            <a:r>
              <a:t>Roxannna Smolowitz</a:t>
            </a:r>
          </a:p>
          <a:p>
            <a:pPr>
              <a:defRPr sz="1800">
                <a:solidFill>
                  <a:srgbClr val="AAAAAA"/>
                </a:solidFill>
                <a:latin typeface="Gill Sans"/>
                <a:ea typeface="Gill Sans"/>
                <a:cs typeface="Gill Sans"/>
                <a:sym typeface="Gill Sans"/>
              </a:defRPr>
            </a:pPr>
            <a:r>
              <a:t>Rick Karney</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title"/>
          </p:nvPr>
        </p:nvSpPr>
        <p:spPr>
          <a:prstGeom prst="rect">
            <a:avLst/>
          </a:prstGeom>
        </p:spPr>
        <p:txBody>
          <a:bodyPr/>
          <a:lstStyle/>
          <a:p>
            <a:pPr/>
            <a:r>
              <a:t>MVineyard</a:t>
            </a:r>
          </a:p>
        </p:txBody>
      </p:sp>
      <p:sp>
        <p:nvSpPr>
          <p:cNvPr id="252" name="Shape 252"/>
          <p:cNvSpPr/>
          <p:nvPr/>
        </p:nvSpPr>
        <p:spPr>
          <a:xfrm>
            <a:off x="11748498" y="1943100"/>
            <a:ext cx="1257301" cy="241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
                <a:solidFill>
                  <a:srgbClr val="929292"/>
                </a:solidFill>
                <a:latin typeface="Gill Sans"/>
                <a:ea typeface="Gill Sans"/>
                <a:cs typeface="Gill Sans"/>
                <a:sym typeface="Gill Sans"/>
              </a:defRPr>
            </a:lvl1pPr>
          </a:lstStyle>
          <a:p>
            <a:pPr/>
            <a:r>
              <a:t>flickr | cpurrin1</a:t>
            </a:r>
          </a:p>
        </p:txBody>
      </p:sp>
      <p:pic>
        <p:nvPicPr>
          <p:cNvPr id="253" name="droppedImage.pdf"/>
          <p:cNvPicPr>
            <a:picLocks noChangeAspect="1"/>
          </p:cNvPicPr>
          <p:nvPr/>
        </p:nvPicPr>
        <p:blipFill>
          <a:blip r:embed="rId2">
            <a:extLst/>
          </a:blip>
          <a:stretch>
            <a:fillRect/>
          </a:stretch>
        </p:blipFill>
        <p:spPr>
          <a:xfrm>
            <a:off x="50622" y="12700"/>
            <a:ext cx="10121901" cy="9741990"/>
          </a:xfrm>
          <a:prstGeom prst="rect">
            <a:avLst/>
          </a:prstGeom>
          <a:ln w="12700">
            <a:miter lim="400000"/>
          </a:ln>
        </p:spPr>
      </p:pic>
      <p:pic>
        <p:nvPicPr>
          <p:cNvPr id="254" name="droppedImage.pdf"/>
          <p:cNvPicPr>
            <a:picLocks noChangeAspect="1"/>
          </p:cNvPicPr>
          <p:nvPr/>
        </p:nvPicPr>
        <p:blipFill>
          <a:blip r:embed="rId3">
            <a:extLst/>
          </a:blip>
          <a:stretch>
            <a:fillRect/>
          </a:stretch>
        </p:blipFill>
        <p:spPr>
          <a:xfrm>
            <a:off x="10248900" y="101600"/>
            <a:ext cx="2876245" cy="1854200"/>
          </a:xfrm>
          <a:prstGeom prst="rect">
            <a:avLst/>
          </a:prstGeom>
          <a:ln w="12700">
            <a:miter lim="400000"/>
          </a:ln>
        </p:spPr>
      </p:pic>
      <p:sp>
        <p:nvSpPr>
          <p:cNvPr id="255" name="Shape 255"/>
          <p:cNvSpPr/>
          <p:nvPr/>
        </p:nvSpPr>
        <p:spPr>
          <a:xfrm>
            <a:off x="-1143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8400">
                <a:latin typeface="Gill Sans"/>
                <a:ea typeface="Gill Sans"/>
                <a:cs typeface="Gill Sans"/>
                <a:sym typeface="Gill Sans"/>
              </a:defRPr>
            </a:lvl1pPr>
          </a:lstStyle>
          <a:p>
            <a:pPr/>
            <a:r>
              <a:t>Disease Resistance ?</a:t>
            </a:r>
          </a:p>
        </p:txBody>
      </p:sp>
      <p:sp>
        <p:nvSpPr>
          <p:cNvPr id="256" name="Shape 256"/>
          <p:cNvSpPr/>
          <p:nvPr/>
        </p:nvSpPr>
        <p:spPr>
          <a:xfrm>
            <a:off x="10237322" y="8921750"/>
            <a:ext cx="2616201" cy="63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800">
                <a:solidFill>
                  <a:srgbClr val="AAAAAA"/>
                </a:solidFill>
                <a:latin typeface="Gill Sans"/>
                <a:ea typeface="Gill Sans"/>
                <a:cs typeface="Gill Sans"/>
                <a:sym typeface="Gill Sans"/>
              </a:defRPr>
            </a:pPr>
            <a:r>
              <a:t>Roxannna Smolowitz</a:t>
            </a:r>
          </a:p>
          <a:p>
            <a:pPr>
              <a:defRPr sz="1800">
                <a:solidFill>
                  <a:srgbClr val="AAAAAA"/>
                </a:solidFill>
                <a:latin typeface="Gill Sans"/>
                <a:ea typeface="Gill Sans"/>
                <a:cs typeface="Gill Sans"/>
                <a:sym typeface="Gill Sans"/>
              </a:defRPr>
            </a:pPr>
            <a:r>
              <a:t>Rick Karney</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p>
            <a:pPr/>
          </a:p>
        </p:txBody>
      </p:sp>
      <p:sp>
        <p:nvSpPr>
          <p:cNvPr id="259" name="Shape 259"/>
          <p:cNvSpPr/>
          <p:nvPr>
            <p:ph type="body" idx="1"/>
          </p:nvPr>
        </p:nvSpPr>
        <p:spPr>
          <a:prstGeom prst="rect">
            <a:avLst/>
          </a:prstGeom>
        </p:spPr>
        <p:txBody>
          <a:bodyPr/>
          <a:lstStyle/>
          <a:p>
            <a:pPr/>
          </a:p>
        </p:txBody>
      </p:sp>
      <p:pic>
        <p:nvPicPr>
          <p:cNvPr id="260" name="droppedImage.pdf"/>
          <p:cNvPicPr>
            <a:picLocks noChangeAspect="1"/>
          </p:cNvPicPr>
          <p:nvPr/>
        </p:nvPicPr>
        <p:blipFill>
          <a:blip r:embed="rId2">
            <a:extLst/>
          </a:blip>
          <a:stretch>
            <a:fillRect/>
          </a:stretch>
        </p:blipFill>
        <p:spPr>
          <a:xfrm>
            <a:off x="-304800" y="0"/>
            <a:ext cx="136144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a:r>
              <a:t>Case Studies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2" name="droppedImage.pdf"/>
          <p:cNvPicPr>
            <a:picLocks noChangeAspect="1"/>
          </p:cNvPicPr>
          <p:nvPr/>
        </p:nvPicPr>
        <p:blipFill>
          <a:blip r:embed="rId2">
            <a:extLst/>
          </a:blip>
          <a:stretch>
            <a:fillRect/>
          </a:stretch>
        </p:blipFill>
        <p:spPr>
          <a:xfrm>
            <a:off x="-38100" y="-39762"/>
            <a:ext cx="13133041" cy="9842501"/>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droppedImage.pdf"/>
          <p:cNvPicPr>
            <a:picLocks noChangeAspect="1"/>
          </p:cNvPicPr>
          <p:nvPr/>
        </p:nvPicPr>
        <p:blipFill>
          <a:blip r:embed="rId2">
            <a:extLst/>
          </a:blip>
          <a:stretch>
            <a:fillRect/>
          </a:stretch>
        </p:blipFill>
        <p:spPr>
          <a:xfrm>
            <a:off x="2844800" y="-4234"/>
            <a:ext cx="7305675" cy="9740901"/>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6" name="dscf0008.jpg"/>
          <p:cNvPicPr>
            <a:picLocks noChangeAspect="1"/>
          </p:cNvPicPr>
          <p:nvPr/>
        </p:nvPicPr>
        <p:blipFill>
          <a:blip r:embed="rId2">
            <a:extLst/>
          </a:blip>
          <a:stretch>
            <a:fillRect/>
          </a:stretch>
        </p:blipFill>
        <p:spPr>
          <a:xfrm>
            <a:off x="2806700" y="-55034"/>
            <a:ext cx="7381875" cy="9842501"/>
          </a:xfrm>
          <a:prstGeom prst="rect">
            <a:avLst/>
          </a:prstGeom>
          <a:ln w="12700">
            <a:miter lim="400000"/>
          </a:ln>
        </p:spPr>
      </p:pic>
      <p:pic>
        <p:nvPicPr>
          <p:cNvPr id="267" name="DSCF0005-3.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63500" y="12700"/>
            <a:ext cx="2743200" cy="2244437"/>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000" fill="hold"/>
                                        <p:tgtEl>
                                          <p:spTgt spid="26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6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droppedImage.pdf"/>
          <p:cNvPicPr>
            <a:picLocks noChangeAspect="1"/>
          </p:cNvPicPr>
          <p:nvPr/>
        </p:nvPicPr>
        <p:blipFill>
          <a:blip r:embed="rId2">
            <a:extLst/>
          </a:blip>
          <a:stretch>
            <a:fillRect/>
          </a:stretch>
        </p:blipFill>
        <p:spPr>
          <a:xfrm>
            <a:off x="1155700" y="579584"/>
            <a:ext cx="11092760" cy="8915401"/>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1" name="droppedImage.pdf"/>
          <p:cNvPicPr>
            <a:picLocks noChangeAspect="1"/>
          </p:cNvPicPr>
          <p:nvPr/>
        </p:nvPicPr>
        <p:blipFill>
          <a:blip r:embed="rId2">
            <a:extLst/>
          </a:blip>
          <a:stretch>
            <a:fillRect/>
          </a:stretch>
        </p:blipFill>
        <p:spPr>
          <a:xfrm>
            <a:off x="279400" y="355600"/>
            <a:ext cx="12446000" cy="9042400"/>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body" idx="1"/>
          </p:nvPr>
        </p:nvSpPr>
        <p:spPr>
          <a:xfrm>
            <a:off x="2082800" y="1676400"/>
            <a:ext cx="10464800" cy="5715000"/>
          </a:xfrm>
          <a:prstGeom prst="rect">
            <a:avLst/>
          </a:prstGeom>
        </p:spPr>
        <p:txBody>
          <a:bodyPr/>
          <a:lstStyle/>
          <a:p>
            <a:pPr/>
            <a:r>
              <a:t>what else could cause the dips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5" name="pasted-image.jpg"/>
          <p:cNvPicPr>
            <a:picLocks noChangeAspect="1"/>
          </p:cNvPicPr>
          <p:nvPr/>
        </p:nvPicPr>
        <p:blipFill>
          <a:blip r:embed="rId2">
            <a:extLst/>
          </a:blip>
          <a:stretch>
            <a:fillRect/>
          </a:stretch>
        </p:blipFill>
        <p:spPr>
          <a:xfrm>
            <a:off x="1016000" y="2406650"/>
            <a:ext cx="10972800" cy="4940300"/>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7" name="droppedImage.pdf"/>
          <p:cNvPicPr>
            <a:picLocks noChangeAspect="1"/>
          </p:cNvPicPr>
          <p:nvPr/>
        </p:nvPicPr>
        <p:blipFill>
          <a:blip r:embed="rId2">
            <a:extLst/>
          </a:blip>
          <a:stretch>
            <a:fillRect/>
          </a:stretch>
        </p:blipFill>
        <p:spPr>
          <a:xfrm>
            <a:off x="-304800" y="0"/>
            <a:ext cx="136144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9" name="droppedImage.pdf"/>
          <p:cNvPicPr>
            <a:picLocks noChangeAspect="1"/>
          </p:cNvPicPr>
          <p:nvPr/>
        </p:nvPicPr>
        <p:blipFill>
          <a:blip r:embed="rId2">
            <a:extLst/>
          </a:blip>
          <a:stretch>
            <a:fillRect/>
          </a:stretch>
        </p:blipFill>
        <p:spPr>
          <a:xfrm>
            <a:off x="50800" y="228600"/>
            <a:ext cx="12890500" cy="9283700"/>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1" name="droppedImage.pdf"/>
          <p:cNvPicPr>
            <a:picLocks noChangeAspect="1"/>
          </p:cNvPicPr>
          <p:nvPr/>
        </p:nvPicPr>
        <p:blipFill>
          <a:blip r:embed="rId2">
            <a:extLst/>
          </a:blip>
          <a:stretch>
            <a:fillRect/>
          </a:stretch>
        </p:blipFill>
        <p:spPr>
          <a:xfrm>
            <a:off x="50800" y="228600"/>
            <a:ext cx="12890500" cy="9283700"/>
          </a:xfrm>
          <a:prstGeom prst="rect">
            <a:avLst/>
          </a:prstGeom>
          <a:ln w="12700">
            <a:miter lim="400000"/>
          </a:ln>
        </p:spPr>
      </p:pic>
      <p:sp>
        <p:nvSpPr>
          <p:cNvPr id="282" name="Shape 282"/>
          <p:cNvSpPr/>
          <p:nvPr/>
        </p:nvSpPr>
        <p:spPr>
          <a:xfrm>
            <a:off x="2015066" y="1744133"/>
            <a:ext cx="9008534" cy="6959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142"/>
                </a:moveTo>
                <a:lnTo>
                  <a:pt x="3654" y="21600"/>
                </a:lnTo>
                <a:lnTo>
                  <a:pt x="7268" y="13559"/>
                </a:lnTo>
                <a:lnTo>
                  <a:pt x="11044" y="7726"/>
                </a:lnTo>
                <a:lnTo>
                  <a:pt x="14373" y="0"/>
                </a:lnTo>
                <a:lnTo>
                  <a:pt x="18068" y="16082"/>
                </a:lnTo>
                <a:lnTo>
                  <a:pt x="21600" y="6359"/>
                </a:lnTo>
              </a:path>
            </a:pathLst>
          </a:custGeom>
          <a:ln w="241300">
            <a:solidFill>
              <a:srgbClr val="A9A9A9"/>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83" name="Shape 283"/>
          <p:cNvSpPr/>
          <p:nvPr/>
        </p:nvSpPr>
        <p:spPr>
          <a:xfrm>
            <a:off x="2048933" y="5892800"/>
            <a:ext cx="8906935" cy="2844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429"/>
                </a:moveTo>
                <a:lnTo>
                  <a:pt x="3655" y="21600"/>
                </a:lnTo>
                <a:lnTo>
                  <a:pt x="7186" y="1543"/>
                </a:lnTo>
                <a:lnTo>
                  <a:pt x="10841" y="3214"/>
                </a:lnTo>
                <a:lnTo>
                  <a:pt x="14455" y="7586"/>
                </a:lnTo>
                <a:lnTo>
                  <a:pt x="18151" y="10671"/>
                </a:lnTo>
                <a:lnTo>
                  <a:pt x="21600" y="0"/>
                </a:lnTo>
              </a:path>
            </a:pathLst>
          </a:custGeom>
          <a:ln w="139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pPr defTabSz="514095">
              <a:defRPr sz="7040"/>
            </a:pPr>
            <a:r>
              <a:t>Ocean Acidification</a:t>
            </a:r>
          </a:p>
          <a:p>
            <a:pPr defTabSz="514095">
              <a:defRPr sz="7040"/>
            </a:pPr>
            <a:r>
              <a:t>-</a:t>
            </a:r>
          </a:p>
          <a:p>
            <a:pPr defTabSz="514095">
              <a:defRPr sz="7040"/>
            </a:pPr>
            <a:r>
              <a:t>Disease Resistance</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title"/>
          </p:nvPr>
        </p:nvSpPr>
        <p:spPr>
          <a:prstGeom prst="rect">
            <a:avLst/>
          </a:prstGeom>
        </p:spPr>
        <p:txBody>
          <a:bodyPr/>
          <a:lstStyle/>
          <a:p>
            <a:pPr/>
            <a:r>
              <a:t>Market size</a:t>
            </a:r>
          </a:p>
        </p:txBody>
      </p:sp>
      <p:pic>
        <p:nvPicPr>
          <p:cNvPr id="286" name="droppedImage.pdf"/>
          <p:cNvPicPr>
            <a:picLocks noChangeAspect="1"/>
          </p:cNvPicPr>
          <p:nvPr/>
        </p:nvPicPr>
        <p:blipFill>
          <a:blip r:embed="rId2">
            <a:extLst/>
          </a:blip>
          <a:stretch>
            <a:fillRect/>
          </a:stretch>
        </p:blipFill>
        <p:spPr>
          <a:xfrm>
            <a:off x="1930400" y="1892300"/>
            <a:ext cx="8649332" cy="7454900"/>
          </a:xfrm>
          <a:prstGeom prst="rect">
            <a:avLst/>
          </a:prstGeom>
          <a:ln w="12700">
            <a:miter lim="400000"/>
          </a:ln>
        </p:spPr>
      </p:pic>
      <p:sp>
        <p:nvSpPr>
          <p:cNvPr id="287" name="Shape 287"/>
          <p:cNvSpPr/>
          <p:nvPr/>
        </p:nvSpPr>
        <p:spPr>
          <a:xfrm>
            <a:off x="1270000" y="4148666"/>
            <a:ext cx="10414000" cy="128"/>
          </a:xfrm>
          <a:prstGeom prst="line">
            <a:avLst/>
          </a:prstGeom>
          <a:ln w="38100">
            <a:solidFill>
              <a:srgbClr val="FF2600"/>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title"/>
          </p:nvPr>
        </p:nvSpPr>
        <p:spPr>
          <a:prstGeom prst="rect">
            <a:avLst/>
          </a:prstGeom>
        </p:spPr>
        <p:txBody>
          <a:bodyPr/>
          <a:lstStyle/>
          <a:p>
            <a:pPr/>
            <a:r>
              <a:t>Mechanisms</a:t>
            </a:r>
          </a:p>
        </p:txBody>
      </p:sp>
      <p:sp>
        <p:nvSpPr>
          <p:cNvPr id="290" name="Shape 290"/>
          <p:cNvSpPr/>
          <p:nvPr/>
        </p:nvSpPr>
        <p:spPr>
          <a:xfrm>
            <a:off x="4379348" y="4197350"/>
            <a:ext cx="4235649" cy="1346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latin typeface="Gill Sans"/>
                <a:ea typeface="Gill Sans"/>
                <a:cs typeface="Gill Sans"/>
                <a:sym typeface="Gill Sans"/>
              </a:defRPr>
            </a:pPr>
            <a:r>
              <a:t>They are different,</a:t>
            </a:r>
          </a:p>
          <a:p>
            <a:pPr>
              <a:defRPr sz="4200">
                <a:latin typeface="Gill Sans"/>
                <a:ea typeface="Gill Sans"/>
                <a:cs typeface="Gill Sans"/>
                <a:sym typeface="Gill Sans"/>
              </a:defRPr>
            </a:pPr>
            <a:r>
              <a:t>but how / why?</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2" name="droppedImage.pdf"/>
          <p:cNvPicPr>
            <a:picLocks noChangeAspect="1"/>
          </p:cNvPicPr>
          <p:nvPr/>
        </p:nvPicPr>
        <p:blipFill>
          <a:blip r:embed="rId2">
            <a:extLst/>
          </a:blip>
          <a:stretch>
            <a:fillRect/>
          </a:stretch>
        </p:blipFill>
        <p:spPr>
          <a:xfrm>
            <a:off x="-101600" y="-76200"/>
            <a:ext cx="13309600" cy="9982200"/>
          </a:xfrm>
          <a:prstGeom prst="rect">
            <a:avLst/>
          </a:prstGeom>
          <a:ln w="12700">
            <a:miter lim="400000"/>
          </a:ln>
        </p:spPr>
      </p:pic>
      <p:pic>
        <p:nvPicPr>
          <p:cNvPr id="293" name="droppedImage.pdf"/>
          <p:cNvPicPr>
            <a:picLocks noChangeAspect="1"/>
          </p:cNvPicPr>
          <p:nvPr/>
        </p:nvPicPr>
        <p:blipFill>
          <a:blip r:embed="rId3">
            <a:extLst/>
          </a:blip>
          <a:stretch>
            <a:fillRect/>
          </a:stretch>
        </p:blipFill>
        <p:spPr>
          <a:xfrm>
            <a:off x="8102600" y="139085"/>
            <a:ext cx="4686300" cy="2921616"/>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295" name="droppedImage.pdf"/>
          <p:cNvPicPr>
            <a:picLocks noChangeAspect="1"/>
          </p:cNvPicPr>
          <p:nvPr/>
        </p:nvPicPr>
        <p:blipFill>
          <a:blip r:embed="rId2">
            <a:extLst/>
          </a:blip>
          <a:stretch>
            <a:fillRect/>
          </a:stretch>
        </p:blipFill>
        <p:spPr>
          <a:xfrm>
            <a:off x="-12700" y="1091678"/>
            <a:ext cx="9525000" cy="7569722"/>
          </a:xfrm>
          <a:prstGeom prst="rect">
            <a:avLst/>
          </a:prstGeom>
          <a:ln w="12700">
            <a:miter lim="400000"/>
          </a:ln>
        </p:spPr>
      </p:pic>
      <p:sp>
        <p:nvSpPr>
          <p:cNvPr id="296" name="Shape 296"/>
          <p:cNvSpPr/>
          <p:nvPr/>
        </p:nvSpPr>
        <p:spPr>
          <a:xfrm>
            <a:off x="10038084" y="2044700"/>
            <a:ext cx="2163776"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apoptosis</a:t>
            </a:r>
          </a:p>
        </p:txBody>
      </p:sp>
      <p:sp>
        <p:nvSpPr>
          <p:cNvPr id="297" name="Shape 297"/>
          <p:cNvSpPr/>
          <p:nvPr/>
        </p:nvSpPr>
        <p:spPr>
          <a:xfrm>
            <a:off x="10122600" y="6248400"/>
            <a:ext cx="1994745"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protease</a:t>
            </a:r>
          </a:p>
        </p:txBody>
      </p:sp>
      <p:pic>
        <p:nvPicPr>
          <p:cNvPr id="298" name="droppedImage.pdf"/>
          <p:cNvPicPr>
            <a:picLocks noChangeAspect="1"/>
          </p:cNvPicPr>
          <p:nvPr/>
        </p:nvPicPr>
        <p:blipFill>
          <a:blip r:embed="rId3">
            <a:extLst/>
          </a:blip>
          <a:srcRect l="475" t="7675" r="2570" b="3631"/>
          <a:stretch>
            <a:fillRect/>
          </a:stretch>
        </p:blipFill>
        <p:spPr>
          <a:xfrm>
            <a:off x="3278051" y="44609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pic>
        <p:nvPicPr>
          <p:cNvPr id="299" name="droppedImage.pdf"/>
          <p:cNvPicPr>
            <a:picLocks noChangeAspect="1"/>
          </p:cNvPicPr>
          <p:nvPr/>
        </p:nvPicPr>
        <p:blipFill>
          <a:blip r:embed="rId3">
            <a:extLst/>
          </a:blip>
          <a:srcRect l="475" t="7675" r="2570" b="3631"/>
          <a:stretch>
            <a:fillRect/>
          </a:stretch>
        </p:blipFill>
        <p:spPr>
          <a:xfrm>
            <a:off x="3278051" y="84233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1" name="PSAweb.png"/>
          <p:cNvPicPr>
            <a:picLocks noChangeAspect="0"/>
          </p:cNvPicPr>
          <p:nvPr/>
        </p:nvPicPr>
        <p:blipFill>
          <a:blip r:embed="rId2">
            <a:alphaModFix amt="50000"/>
            <a:extLst/>
          </a:blip>
          <a:stretch>
            <a:fillRect/>
          </a:stretch>
        </p:blipFill>
        <p:spPr>
          <a:xfrm>
            <a:off x="12131040" y="0"/>
            <a:ext cx="863601" cy="657014"/>
          </a:xfrm>
          <a:prstGeom prst="rect">
            <a:avLst/>
          </a:prstGeom>
          <a:ln w="12700">
            <a:miter lim="400000"/>
          </a:ln>
        </p:spPr>
      </p:pic>
      <p:sp>
        <p:nvSpPr>
          <p:cNvPr id="302" name="Shape 302"/>
          <p:cNvSpPr/>
          <p:nvPr>
            <p:ph type="title"/>
          </p:nvPr>
        </p:nvSpPr>
        <p:spPr>
          <a:xfrm>
            <a:off x="876300" y="-76200"/>
            <a:ext cx="11049000" cy="2273300"/>
          </a:xfrm>
          <a:prstGeom prst="rect">
            <a:avLst/>
          </a:prstGeom>
        </p:spPr>
        <p:txBody>
          <a:bodyPr/>
          <a:lstStyle/>
          <a:p>
            <a:pPr/>
            <a:r>
              <a:t>Schematic</a:t>
            </a:r>
          </a:p>
        </p:txBody>
      </p:sp>
      <p:pic>
        <p:nvPicPr>
          <p:cNvPr id="303" name="ph_oyster.jpg"/>
          <p:cNvPicPr>
            <a:picLocks noChangeAspect="0"/>
          </p:cNvPicPr>
          <p:nvPr/>
        </p:nvPicPr>
        <p:blipFill>
          <a:blip r:embed="rId3">
            <a:alphaModFix amt="50000"/>
            <a:extLst/>
          </a:blip>
          <a:stretch>
            <a:fillRect/>
          </a:stretch>
        </p:blipFill>
        <p:spPr>
          <a:xfrm>
            <a:off x="1977813" y="3035300"/>
            <a:ext cx="3698241" cy="4876800"/>
          </a:xfrm>
          <a:prstGeom prst="rect">
            <a:avLst/>
          </a:prstGeom>
          <a:ln w="12700">
            <a:miter lim="400000"/>
          </a:ln>
        </p:spPr>
      </p:pic>
      <p:pic>
        <p:nvPicPr>
          <p:cNvPr id="304" name="ph_oyster.jpg"/>
          <p:cNvPicPr>
            <a:picLocks noChangeAspect="0"/>
          </p:cNvPicPr>
          <p:nvPr/>
        </p:nvPicPr>
        <p:blipFill>
          <a:blip r:embed="rId3">
            <a:alphaModFix amt="55000"/>
            <a:extLst/>
          </a:blip>
          <a:stretch>
            <a:fillRect/>
          </a:stretch>
        </p:blipFill>
        <p:spPr>
          <a:xfrm>
            <a:off x="7264400" y="3035300"/>
            <a:ext cx="3700498" cy="4876800"/>
          </a:xfrm>
          <a:prstGeom prst="rect">
            <a:avLst/>
          </a:prstGeom>
          <a:ln w="12700">
            <a:miter lim="400000"/>
          </a:ln>
        </p:spPr>
      </p:pic>
      <p:sp>
        <p:nvSpPr>
          <p:cNvPr id="305" name="Shape 305"/>
          <p:cNvSpPr/>
          <p:nvPr/>
        </p:nvSpPr>
        <p:spPr>
          <a:xfrm>
            <a:off x="2766052" y="8128000"/>
            <a:ext cx="1654403" cy="496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defTabSz="1295400">
              <a:spcBef>
                <a:spcPts val="1600"/>
              </a:spcBef>
              <a:buClr>
                <a:srgbClr val="FFFB00"/>
              </a:buClr>
              <a:buFont typeface="Arial"/>
              <a:defRPr sz="2800">
                <a:uFill>
                  <a:solidFill>
                    <a:srgbClr val="FFFB00"/>
                  </a:solidFill>
                </a:uFill>
                <a:latin typeface="Arial"/>
                <a:ea typeface="Arial"/>
                <a:cs typeface="Arial"/>
                <a:sym typeface="Arial"/>
              </a:defRPr>
            </a:lvl1pPr>
          </a:lstStyle>
          <a:p>
            <a:pPr/>
            <a:r>
              <a:t>Resistant</a:t>
            </a:r>
          </a:p>
        </p:txBody>
      </p:sp>
      <p:sp>
        <p:nvSpPr>
          <p:cNvPr id="306" name="Shape 306"/>
          <p:cNvSpPr/>
          <p:nvPr/>
        </p:nvSpPr>
        <p:spPr>
          <a:xfrm>
            <a:off x="8189408" y="8128000"/>
            <a:ext cx="1654056" cy="496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defTabSz="1295400">
              <a:spcBef>
                <a:spcPts val="1600"/>
              </a:spcBef>
              <a:buClr>
                <a:srgbClr val="FFFB00"/>
              </a:buClr>
              <a:buFont typeface="Arial"/>
              <a:defRPr sz="2800">
                <a:uFill>
                  <a:solidFill>
                    <a:srgbClr val="FFFB00"/>
                  </a:solidFill>
                </a:uFill>
                <a:latin typeface="Arial"/>
                <a:ea typeface="Arial"/>
                <a:cs typeface="Arial"/>
                <a:sym typeface="Arial"/>
              </a:defRPr>
            </a:lvl1pPr>
          </a:lstStyle>
          <a:p>
            <a:pPr/>
            <a:r>
              <a:t>Wild-type</a:t>
            </a:r>
          </a:p>
        </p:txBody>
      </p:sp>
      <p:sp>
        <p:nvSpPr>
          <p:cNvPr id="307" name="Shape 307"/>
          <p:cNvSpPr/>
          <p:nvPr/>
        </p:nvSpPr>
        <p:spPr>
          <a:xfrm>
            <a:off x="2705100" y="5092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08" name="Shape 308"/>
          <p:cNvSpPr/>
          <p:nvPr/>
        </p:nvSpPr>
        <p:spPr>
          <a:xfrm>
            <a:off x="2705100" y="45466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09" name="Shape 309"/>
          <p:cNvSpPr/>
          <p:nvPr/>
        </p:nvSpPr>
        <p:spPr>
          <a:xfrm>
            <a:off x="3467100" y="44450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0" name="Shape 310"/>
          <p:cNvSpPr/>
          <p:nvPr/>
        </p:nvSpPr>
        <p:spPr>
          <a:xfrm>
            <a:off x="3251200" y="40132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1" name="Shape 311"/>
          <p:cNvSpPr/>
          <p:nvPr/>
        </p:nvSpPr>
        <p:spPr>
          <a:xfrm>
            <a:off x="3797300" y="40132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2" name="Shape 312"/>
          <p:cNvSpPr/>
          <p:nvPr/>
        </p:nvSpPr>
        <p:spPr>
          <a:xfrm>
            <a:off x="4013200" y="4330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3" name="Shape 313"/>
          <p:cNvSpPr/>
          <p:nvPr/>
        </p:nvSpPr>
        <p:spPr>
          <a:xfrm>
            <a:off x="3136900" y="45466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4" name="Shape 314"/>
          <p:cNvSpPr/>
          <p:nvPr/>
        </p:nvSpPr>
        <p:spPr>
          <a:xfrm>
            <a:off x="7797800" y="49911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5" name="Shape 315"/>
          <p:cNvSpPr/>
          <p:nvPr/>
        </p:nvSpPr>
        <p:spPr>
          <a:xfrm>
            <a:off x="7797800" y="44450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6" name="Shape 316"/>
          <p:cNvSpPr/>
          <p:nvPr/>
        </p:nvSpPr>
        <p:spPr>
          <a:xfrm>
            <a:off x="8559800" y="4330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7" name="Shape 317"/>
          <p:cNvSpPr/>
          <p:nvPr/>
        </p:nvSpPr>
        <p:spPr>
          <a:xfrm>
            <a:off x="8343900" y="38989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8" name="Shape 318"/>
          <p:cNvSpPr/>
          <p:nvPr/>
        </p:nvSpPr>
        <p:spPr>
          <a:xfrm>
            <a:off x="8890000" y="38989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19" name="Shape 319"/>
          <p:cNvSpPr/>
          <p:nvPr/>
        </p:nvSpPr>
        <p:spPr>
          <a:xfrm>
            <a:off x="9105900" y="42291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20" name="Shape 320"/>
          <p:cNvSpPr/>
          <p:nvPr/>
        </p:nvSpPr>
        <p:spPr>
          <a:xfrm>
            <a:off x="8242300" y="44450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21" name="Shape 321"/>
          <p:cNvSpPr/>
          <p:nvPr/>
        </p:nvSpPr>
        <p:spPr>
          <a:xfrm>
            <a:off x="3553742" y="5933440"/>
            <a:ext cx="621028"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buClr>
                <a:srgbClr val="FFFFFF"/>
              </a:buClr>
              <a:buFont typeface="Tahoma"/>
              <a:defRPr sz="1400">
                <a:solidFill>
                  <a:srgbClr val="0433FF"/>
                </a:solidFill>
                <a:uFill>
                  <a:solidFill>
                    <a:srgbClr val="FFFFFF"/>
                  </a:solidFill>
                </a:uFill>
                <a:latin typeface="Tahoma"/>
                <a:ea typeface="Tahoma"/>
                <a:cs typeface="Tahoma"/>
                <a:sym typeface="Tahoma"/>
              </a:defRPr>
            </a:lvl1pPr>
          </a:lstStyle>
          <a:p>
            <a:pPr/>
            <a:r>
              <a:t>BCL-X</a:t>
            </a:r>
          </a:p>
        </p:txBody>
      </p:sp>
      <p:sp>
        <p:nvSpPr>
          <p:cNvPr id="322" name="Shape 322"/>
          <p:cNvSpPr/>
          <p:nvPr/>
        </p:nvSpPr>
        <p:spPr>
          <a:xfrm>
            <a:off x="8775700" y="5918200"/>
            <a:ext cx="1253658"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buClr>
                <a:srgbClr val="FFFFFF"/>
              </a:buClr>
              <a:buFont typeface="Tahoma"/>
              <a:defRPr b="1" sz="2800">
                <a:solidFill>
                  <a:srgbClr val="0433FF"/>
                </a:solidFill>
                <a:uFill>
                  <a:solidFill>
                    <a:srgbClr val="FFFFFF"/>
                  </a:solidFill>
                </a:uFill>
                <a:latin typeface="Tahoma"/>
                <a:ea typeface="Tahoma"/>
                <a:cs typeface="Tahoma"/>
                <a:sym typeface="Tahoma"/>
              </a:defRPr>
            </a:lvl1pPr>
          </a:lstStyle>
          <a:p>
            <a:pPr/>
            <a:r>
              <a:t>BCL-X</a:t>
            </a:r>
          </a:p>
        </p:txBody>
      </p:sp>
      <p:sp>
        <p:nvSpPr>
          <p:cNvPr id="323" name="Shape 323"/>
          <p:cNvSpPr/>
          <p:nvPr/>
        </p:nvSpPr>
        <p:spPr>
          <a:xfrm>
            <a:off x="8775700" y="48768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24" name="Shape 324"/>
          <p:cNvSpPr/>
          <p:nvPr/>
        </p:nvSpPr>
        <p:spPr>
          <a:xfrm>
            <a:off x="9537700" y="47625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25" name="Shape 325"/>
          <p:cNvSpPr/>
          <p:nvPr/>
        </p:nvSpPr>
        <p:spPr>
          <a:xfrm>
            <a:off x="9321800" y="4330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26" name="Shape 326"/>
          <p:cNvSpPr/>
          <p:nvPr/>
        </p:nvSpPr>
        <p:spPr>
          <a:xfrm>
            <a:off x="9867900" y="4330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27" name="Shape 327"/>
          <p:cNvSpPr/>
          <p:nvPr/>
        </p:nvSpPr>
        <p:spPr>
          <a:xfrm>
            <a:off x="10083800" y="46609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28" name="Shape 328"/>
          <p:cNvSpPr/>
          <p:nvPr/>
        </p:nvSpPr>
        <p:spPr>
          <a:xfrm>
            <a:off x="9207500" y="48768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29" name="Shape 329"/>
          <p:cNvSpPr/>
          <p:nvPr/>
        </p:nvSpPr>
        <p:spPr>
          <a:xfrm>
            <a:off x="1841500" y="23876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12700">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grpSp>
        <p:nvGrpSpPr>
          <p:cNvPr id="332" name="Group 332"/>
          <p:cNvGrpSpPr/>
          <p:nvPr/>
        </p:nvGrpSpPr>
        <p:grpSpPr>
          <a:xfrm>
            <a:off x="2489200" y="2387600"/>
            <a:ext cx="647700" cy="431800"/>
            <a:chOff x="0" y="0"/>
            <a:chExt cx="647700" cy="431800"/>
          </a:xfrm>
        </p:grpSpPr>
        <p:sp>
          <p:nvSpPr>
            <p:cNvPr id="330" name="Shape 330"/>
            <p:cNvSpPr/>
            <p:nvPr/>
          </p:nvSpPr>
          <p:spPr>
            <a:xfrm>
              <a:off x="0" y="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12700" cap="flat">
              <a:noFill/>
              <a:miter lim="400000"/>
            </a:ln>
            <a:effectLst/>
          </p:spPr>
          <p:txBody>
            <a:bodyPr wrap="square" lIns="50800" tIns="50800" rIns="50800" bIns="50800" numCol="1" anchor="ctr">
              <a:noAutofit/>
            </a:bodyP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31" name="Shape 331"/>
            <p:cNvSpPr/>
            <p:nvPr/>
          </p:nvSpPr>
          <p:spPr>
            <a:xfrm>
              <a:off x="142676" y="123450"/>
              <a:ext cx="363503" cy="152867"/>
            </a:xfrm>
            <a:prstGeom prst="rect">
              <a:avLst/>
            </a:prstGeom>
            <a:noFill/>
            <a:ln w="12700" cap="flat">
              <a:noFill/>
              <a:miter lim="400000"/>
            </a:ln>
            <a:effectLst/>
          </p:spPr>
          <p:txBody>
            <a:bodyPr wrap="square" lIns="25400" tIns="25400" rIns="25400" bIns="25400" numCol="1" anchor="ctr">
              <a:noAutofit/>
            </a:bodyPr>
            <a:lstStyle/>
            <a:p>
              <a:pPr marL="66065" marR="64433" defTabSz="1295400">
                <a:buClr>
                  <a:srgbClr val="FFFFFF"/>
                </a:buClr>
                <a:buFont typeface="Arial"/>
                <a:defRPr sz="3400">
                  <a:solidFill>
                    <a:srgbClr val="FFFFFF"/>
                  </a:solidFill>
                  <a:uFill>
                    <a:solidFill>
                      <a:srgbClr val="FFFFFF"/>
                    </a:solidFill>
                  </a:uFill>
                  <a:latin typeface="Arial"/>
                  <a:ea typeface="Arial"/>
                  <a:cs typeface="Arial"/>
                  <a:sym typeface="Arial"/>
                </a:defRPr>
              </a:pPr>
            </a:p>
          </p:txBody>
        </p:sp>
      </p:grpSp>
      <p:sp>
        <p:nvSpPr>
          <p:cNvPr id="333" name="Shape 333"/>
          <p:cNvSpPr/>
          <p:nvPr/>
        </p:nvSpPr>
        <p:spPr>
          <a:xfrm>
            <a:off x="8242300" y="48768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25400">
            <a:solidFill>
              <a:srgbClr val="009193"/>
            </a:solidFill>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34" name="Shape 334"/>
          <p:cNvSpPr/>
          <p:nvPr/>
        </p:nvSpPr>
        <p:spPr>
          <a:xfrm>
            <a:off x="8890000" y="45466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25400">
            <a:solidFill>
              <a:srgbClr val="009193"/>
            </a:solidFill>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35" name="Shape 335"/>
          <p:cNvSpPr/>
          <p:nvPr/>
        </p:nvSpPr>
        <p:spPr>
          <a:xfrm>
            <a:off x="8343900" y="41148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25400">
            <a:solidFill>
              <a:srgbClr val="009193"/>
            </a:solidFill>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36" name="Shape 336"/>
          <p:cNvSpPr/>
          <p:nvPr/>
        </p:nvSpPr>
        <p:spPr>
          <a:xfrm>
            <a:off x="8991600" y="41148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25400">
            <a:solidFill>
              <a:srgbClr val="009193"/>
            </a:solidFill>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grpSp>
        <p:nvGrpSpPr>
          <p:cNvPr id="339" name="Group 339"/>
          <p:cNvGrpSpPr/>
          <p:nvPr/>
        </p:nvGrpSpPr>
        <p:grpSpPr>
          <a:xfrm>
            <a:off x="8077200" y="2514600"/>
            <a:ext cx="647700" cy="431800"/>
            <a:chOff x="0" y="0"/>
            <a:chExt cx="647700" cy="431800"/>
          </a:xfrm>
        </p:grpSpPr>
        <p:sp>
          <p:nvSpPr>
            <p:cNvPr id="337" name="Shape 337"/>
            <p:cNvSpPr/>
            <p:nvPr/>
          </p:nvSpPr>
          <p:spPr>
            <a:xfrm>
              <a:off x="0" y="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12700" cap="flat">
              <a:noFill/>
              <a:miter lim="400000"/>
            </a:ln>
            <a:effectLst/>
          </p:spPr>
          <p:txBody>
            <a:bodyPr wrap="square" lIns="50800" tIns="50800" rIns="50800" bIns="50800" numCol="1" anchor="ctr">
              <a:noAutofit/>
            </a:bodyP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38" name="Shape 338"/>
            <p:cNvSpPr/>
            <p:nvPr/>
          </p:nvSpPr>
          <p:spPr>
            <a:xfrm>
              <a:off x="142676" y="123450"/>
              <a:ext cx="363503" cy="152867"/>
            </a:xfrm>
            <a:prstGeom prst="rect">
              <a:avLst/>
            </a:prstGeom>
            <a:noFill/>
            <a:ln w="12700" cap="flat">
              <a:noFill/>
              <a:miter lim="400000"/>
            </a:ln>
            <a:effectLst/>
          </p:spPr>
          <p:txBody>
            <a:bodyPr wrap="square" lIns="25400" tIns="25400" rIns="25400" bIns="25400" numCol="1" anchor="ctr">
              <a:noAutofit/>
            </a:bodyPr>
            <a:lstStyle/>
            <a:p>
              <a:pPr marL="66065" marR="64433" defTabSz="1295400">
                <a:buClr>
                  <a:srgbClr val="FFFFFF"/>
                </a:buClr>
                <a:buFont typeface="Arial"/>
                <a:defRPr sz="3400">
                  <a:solidFill>
                    <a:srgbClr val="FFFFFF"/>
                  </a:solidFill>
                  <a:uFill>
                    <a:solidFill>
                      <a:srgbClr val="FFFFFF"/>
                    </a:solidFill>
                  </a:uFill>
                  <a:latin typeface="Arial"/>
                  <a:ea typeface="Arial"/>
                  <a:cs typeface="Arial"/>
                  <a:sym typeface="Arial"/>
                </a:defRPr>
              </a:pPr>
            </a:p>
          </p:txBody>
        </p:sp>
      </p:grpSp>
      <p:grpSp>
        <p:nvGrpSpPr>
          <p:cNvPr id="342" name="Group 342"/>
          <p:cNvGrpSpPr/>
          <p:nvPr/>
        </p:nvGrpSpPr>
        <p:grpSpPr>
          <a:xfrm>
            <a:off x="7315200" y="2514600"/>
            <a:ext cx="647700" cy="431800"/>
            <a:chOff x="0" y="0"/>
            <a:chExt cx="647700" cy="431800"/>
          </a:xfrm>
        </p:grpSpPr>
        <p:sp>
          <p:nvSpPr>
            <p:cNvPr id="340" name="Shape 340"/>
            <p:cNvSpPr/>
            <p:nvPr/>
          </p:nvSpPr>
          <p:spPr>
            <a:xfrm>
              <a:off x="0" y="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12700" cap="flat">
              <a:noFill/>
              <a:miter lim="400000"/>
            </a:ln>
            <a:effectLst/>
          </p:spPr>
          <p:txBody>
            <a:bodyPr wrap="square" lIns="50800" tIns="50800" rIns="50800" bIns="50800" numCol="1" anchor="ctr">
              <a:noAutofit/>
            </a:bodyP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41" name="Shape 341"/>
            <p:cNvSpPr/>
            <p:nvPr/>
          </p:nvSpPr>
          <p:spPr>
            <a:xfrm>
              <a:off x="142676" y="123450"/>
              <a:ext cx="363503" cy="152867"/>
            </a:xfrm>
            <a:prstGeom prst="rect">
              <a:avLst/>
            </a:prstGeom>
            <a:noFill/>
            <a:ln w="12700" cap="flat">
              <a:noFill/>
              <a:miter lim="400000"/>
            </a:ln>
            <a:effectLst/>
          </p:spPr>
          <p:txBody>
            <a:bodyPr wrap="square" lIns="25400" tIns="25400" rIns="25400" bIns="25400" numCol="1" anchor="ctr">
              <a:noAutofit/>
            </a:bodyPr>
            <a:lstStyle/>
            <a:p>
              <a:pPr marL="66065" marR="64433" defTabSz="1295400">
                <a:buClr>
                  <a:srgbClr val="FFFFFF"/>
                </a:buClr>
                <a:buFont typeface="Arial"/>
                <a:defRPr sz="3400">
                  <a:solidFill>
                    <a:srgbClr val="FFFFFF"/>
                  </a:solidFill>
                  <a:uFill>
                    <a:solidFill>
                      <a:srgbClr val="FFFFFF"/>
                    </a:solidFill>
                  </a:uFill>
                  <a:latin typeface="Arial"/>
                  <a:ea typeface="Arial"/>
                  <a:cs typeface="Arial"/>
                  <a:sym typeface="Arial"/>
                </a:defRPr>
              </a:pPr>
            </a:p>
          </p:txBody>
        </p:sp>
      </p:grpSp>
      <p:sp>
        <p:nvSpPr>
          <p:cNvPr id="343" name="Shape 343"/>
          <p:cNvSpPr/>
          <p:nvPr/>
        </p:nvSpPr>
        <p:spPr>
          <a:xfrm>
            <a:off x="6019800" y="4584700"/>
            <a:ext cx="964014"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defRPr sz="3400">
                <a:solidFill>
                  <a:srgbClr val="FFFFFF"/>
                </a:solidFill>
                <a:uFill>
                  <a:solidFill>
                    <a:srgbClr val="FFFFFF"/>
                  </a:solidFill>
                </a:uFill>
                <a:latin typeface="Arial"/>
                <a:ea typeface="Arial"/>
                <a:cs typeface="Arial"/>
                <a:sym typeface="Arial"/>
              </a:defRPr>
            </a:lvl1pPr>
          </a:lstStyle>
          <a:p>
            <a:pPr/>
            <a:r>
              <a:t>Text</a:t>
            </a:r>
          </a:p>
        </p:txBody>
      </p:sp>
      <p:sp>
        <p:nvSpPr>
          <p:cNvPr id="344" name="Shape 344"/>
          <p:cNvSpPr/>
          <p:nvPr/>
        </p:nvSpPr>
        <p:spPr>
          <a:xfrm>
            <a:off x="254000" y="1930400"/>
            <a:ext cx="1756139"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defRPr sz="3400">
                <a:uFill>
                  <a:solidFill>
                    <a:srgbClr val="FFFFFF"/>
                  </a:solidFill>
                </a:uFill>
                <a:latin typeface="Arial"/>
                <a:ea typeface="Arial"/>
                <a:cs typeface="Arial"/>
                <a:sym typeface="Arial"/>
              </a:defRPr>
            </a:lvl1pPr>
          </a:lstStyle>
          <a:p>
            <a:pPr/>
            <a:r>
              <a:t>Parasite</a:t>
            </a:r>
          </a:p>
        </p:txBody>
      </p:sp>
      <p:sp>
        <p:nvSpPr>
          <p:cNvPr id="345" name="Shape 345"/>
          <p:cNvSpPr/>
          <p:nvPr/>
        </p:nvSpPr>
        <p:spPr>
          <a:xfrm>
            <a:off x="317500" y="4318000"/>
            <a:ext cx="233173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defRPr sz="3400">
                <a:uFill>
                  <a:solidFill>
                    <a:srgbClr val="FFFFFF"/>
                  </a:solidFill>
                </a:uFill>
                <a:latin typeface="Arial"/>
                <a:ea typeface="Arial"/>
                <a:cs typeface="Arial"/>
                <a:sym typeface="Arial"/>
              </a:defRPr>
            </a:lvl1pPr>
          </a:lstStyle>
          <a:p>
            <a:pPr/>
            <a:r>
              <a:t>Hemocytes</a:t>
            </a:r>
          </a:p>
        </p:txBody>
      </p:sp>
      <p:pic>
        <p:nvPicPr>
          <p:cNvPr id="346" name="droppedImage.pdf"/>
          <p:cNvPicPr>
            <a:picLocks noChangeAspect="1"/>
          </p:cNvPicPr>
          <p:nvPr/>
        </p:nvPicPr>
        <p:blipFill>
          <a:blip r:embed="rId4">
            <a:extLst/>
          </a:blip>
          <a:srcRect l="475" t="7675" r="2570" b="3631"/>
          <a:stretch>
            <a:fillRect/>
          </a:stretch>
        </p:blipFill>
        <p:spPr>
          <a:xfrm>
            <a:off x="3062151" y="88551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8" name="PSAweb.png"/>
          <p:cNvPicPr>
            <a:picLocks noChangeAspect="0"/>
          </p:cNvPicPr>
          <p:nvPr/>
        </p:nvPicPr>
        <p:blipFill>
          <a:blip r:embed="rId2">
            <a:alphaModFix amt="50000"/>
            <a:extLst/>
          </a:blip>
          <a:stretch>
            <a:fillRect/>
          </a:stretch>
        </p:blipFill>
        <p:spPr>
          <a:xfrm>
            <a:off x="12131040" y="0"/>
            <a:ext cx="863601" cy="657014"/>
          </a:xfrm>
          <a:prstGeom prst="rect">
            <a:avLst/>
          </a:prstGeom>
          <a:ln w="12700">
            <a:miter lim="400000"/>
          </a:ln>
        </p:spPr>
      </p:pic>
      <p:sp>
        <p:nvSpPr>
          <p:cNvPr id="349" name="Shape 349"/>
          <p:cNvSpPr/>
          <p:nvPr>
            <p:ph type="title"/>
          </p:nvPr>
        </p:nvSpPr>
        <p:spPr>
          <a:xfrm>
            <a:off x="977900" y="863600"/>
            <a:ext cx="11049000" cy="1625600"/>
          </a:xfrm>
          <a:prstGeom prst="rect">
            <a:avLst/>
          </a:prstGeom>
        </p:spPr>
        <p:txBody>
          <a:bodyPr/>
          <a:lstStyle/>
          <a:p>
            <a:pPr/>
            <a:r>
              <a:t>Apoptosis – BCL-X</a:t>
            </a:r>
          </a:p>
        </p:txBody>
      </p:sp>
      <p:sp>
        <p:nvSpPr>
          <p:cNvPr id="350" name="Shape 350"/>
          <p:cNvSpPr/>
          <p:nvPr>
            <p:ph type="body" idx="1"/>
          </p:nvPr>
        </p:nvSpPr>
        <p:spPr>
          <a:xfrm>
            <a:off x="434622" y="3223542"/>
            <a:ext cx="12141201" cy="5562601"/>
          </a:xfrm>
          <a:prstGeom prst="rect">
            <a:avLst/>
          </a:prstGeom>
        </p:spPr>
        <p:txBody>
          <a:bodyPr/>
          <a:lstStyle/>
          <a:p>
            <a:pPr>
              <a:lnSpc>
                <a:spcPct val="90000"/>
              </a:lnSpc>
              <a:defRPr sz="4800">
                <a:solidFill>
                  <a:srgbClr val="000000"/>
                </a:solidFill>
                <a:latin typeface="Gill Sans"/>
                <a:ea typeface="Gill Sans"/>
                <a:cs typeface="Gill Sans"/>
                <a:sym typeface="Gill Sans"/>
              </a:defRPr>
            </a:pPr>
            <a:r>
              <a:rPr>
                <a:uFill>
                  <a:solidFill>
                    <a:srgbClr val="FFFDA9"/>
                  </a:solidFill>
                </a:uFill>
              </a:rPr>
              <a:t>Resistant oyster strains could downregulate apoptosis suppression</a:t>
            </a:r>
            <a:endParaRPr>
              <a:uFill>
                <a:solidFill>
                  <a:srgbClr val="FFFDA9"/>
                </a:solidFill>
              </a:uFill>
            </a:endParaRPr>
          </a:p>
          <a:p>
            <a:pPr>
              <a:lnSpc>
                <a:spcPct val="90000"/>
              </a:lnSpc>
              <a:defRPr sz="4800">
                <a:solidFill>
                  <a:srgbClr val="000000"/>
                </a:solidFill>
                <a:latin typeface="Gill Sans"/>
                <a:ea typeface="Gill Sans"/>
                <a:cs typeface="Gill Sans"/>
                <a:sym typeface="Gill Sans"/>
              </a:defRPr>
            </a:pPr>
            <a:endParaRPr>
              <a:uFill>
                <a:solidFill>
                  <a:srgbClr val="FFFDA9"/>
                </a:solidFill>
              </a:uFill>
            </a:endParaRPr>
          </a:p>
          <a:p>
            <a:pPr>
              <a:lnSpc>
                <a:spcPct val="90000"/>
              </a:lnSpc>
              <a:defRPr sz="4800">
                <a:solidFill>
                  <a:srgbClr val="000000"/>
                </a:solidFill>
                <a:latin typeface="Gill Sans"/>
                <a:ea typeface="Gill Sans"/>
                <a:cs typeface="Gill Sans"/>
                <a:sym typeface="Gill Sans"/>
              </a:defRPr>
            </a:pPr>
            <a:r>
              <a:rPr>
                <a:uFill>
                  <a:solidFill>
                    <a:srgbClr val="FFFDA9"/>
                  </a:solidFill>
                </a:uFill>
              </a:rPr>
              <a:t>Allowing for increased apoptosis</a:t>
            </a:r>
            <a:endParaRPr>
              <a:uFill>
                <a:solidFill>
                  <a:srgbClr val="FFFDA9"/>
                </a:solidFill>
              </a:uFill>
            </a:endParaRPr>
          </a:p>
          <a:p>
            <a:pPr>
              <a:lnSpc>
                <a:spcPct val="90000"/>
              </a:lnSpc>
              <a:defRPr sz="4800">
                <a:solidFill>
                  <a:srgbClr val="000000"/>
                </a:solidFill>
                <a:latin typeface="Gill Sans"/>
                <a:ea typeface="Gill Sans"/>
                <a:cs typeface="Gill Sans"/>
                <a:sym typeface="Gill Sans"/>
              </a:defRPr>
            </a:pPr>
            <a:endParaRPr>
              <a:uFill>
                <a:solidFill>
                  <a:srgbClr val="FFFDA9"/>
                </a:solidFill>
              </a:uFill>
            </a:endParaRPr>
          </a:p>
          <a:p>
            <a:pPr>
              <a:lnSpc>
                <a:spcPct val="90000"/>
              </a:lnSpc>
              <a:defRPr sz="4800">
                <a:solidFill>
                  <a:srgbClr val="000000"/>
                </a:solidFill>
                <a:latin typeface="Gill Sans"/>
                <a:ea typeface="Gill Sans"/>
                <a:cs typeface="Gill Sans"/>
                <a:sym typeface="Gill Sans"/>
              </a:defRPr>
            </a:pPr>
            <a:r>
              <a:rPr>
                <a:uFill>
                  <a:solidFill>
                    <a:srgbClr val="FFFDA9"/>
                  </a:solidFill>
                </a:uFill>
              </a:rPr>
              <a:t>Decreasing number of cells available for </a:t>
            </a:r>
            <a:r>
              <a:rPr i="1">
                <a:uFill>
                  <a:solidFill>
                    <a:srgbClr val="FFFDA9"/>
                  </a:solidFill>
                </a:uFill>
              </a:rPr>
              <a:t>Perkinsus</a:t>
            </a:r>
            <a:r>
              <a:rPr>
                <a:uFill>
                  <a:solidFill>
                    <a:srgbClr val="FFFDA9"/>
                  </a:solidFill>
                </a:uFill>
              </a:rPr>
              <a:t> proliferation</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2" name="PSAweb.png"/>
          <p:cNvPicPr>
            <a:picLocks noChangeAspect="0"/>
          </p:cNvPicPr>
          <p:nvPr/>
        </p:nvPicPr>
        <p:blipFill>
          <a:blip r:embed="rId2">
            <a:alphaModFix amt="50000"/>
            <a:extLst/>
          </a:blip>
          <a:stretch>
            <a:fillRect/>
          </a:stretch>
        </p:blipFill>
        <p:spPr>
          <a:xfrm>
            <a:off x="12131040" y="0"/>
            <a:ext cx="863601" cy="657014"/>
          </a:xfrm>
          <a:prstGeom prst="rect">
            <a:avLst/>
          </a:prstGeom>
          <a:ln w="12700">
            <a:miter lim="400000"/>
          </a:ln>
        </p:spPr>
      </p:pic>
      <p:sp>
        <p:nvSpPr>
          <p:cNvPr id="353" name="Shape 3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4" name="download_springer_com_static_pdf_355_art_253A10_1007_252Fs00360-011-0605-z_pdf_auth66_1406747460_dafe712ee39d889f4d4a7bb08f730ecf_ext__pdf.jpg"/>
          <p:cNvPicPr>
            <a:picLocks noChangeAspect="1"/>
          </p:cNvPicPr>
          <p:nvPr/>
        </p:nvPicPr>
        <p:blipFill>
          <a:blip r:embed="rId3">
            <a:extLst/>
          </a:blip>
          <a:stretch>
            <a:fillRect/>
          </a:stretch>
        </p:blipFill>
        <p:spPr>
          <a:xfrm>
            <a:off x="774700" y="1003300"/>
            <a:ext cx="8077200" cy="1574800"/>
          </a:xfrm>
          <a:prstGeom prst="rect">
            <a:avLst/>
          </a:prstGeom>
          <a:ln w="12700">
            <a:miter lim="400000"/>
          </a:ln>
        </p:spPr>
      </p:pic>
      <p:pic>
        <p:nvPicPr>
          <p:cNvPr id="355" name="download_springer_com_static_pdf_355_art_253A10_1007_252Fs00360-011-0605-z_pdf_auth66_1406747460_dafe712ee39d889f4d4a7bb08f730ecf_ext__pdf.jpg"/>
          <p:cNvPicPr>
            <a:picLocks noChangeAspect="1"/>
          </p:cNvPicPr>
          <p:nvPr/>
        </p:nvPicPr>
        <p:blipFill>
          <a:blip r:embed="rId4">
            <a:extLst/>
          </a:blip>
          <a:stretch>
            <a:fillRect/>
          </a:stretch>
        </p:blipFill>
        <p:spPr>
          <a:xfrm>
            <a:off x="2857500" y="2704905"/>
            <a:ext cx="7289800" cy="6832795"/>
          </a:xfrm>
          <a:prstGeom prst="rect">
            <a:avLst/>
          </a:prstGeom>
          <a:ln w="12700">
            <a:miter lim="400000"/>
          </a:ln>
        </p:spPr>
      </p:pic>
      <p:pic>
        <p:nvPicPr>
          <p:cNvPr id="356" name="download_springer_com_static_pdf_355_art_253A10_1007_252Fs00360-011-0605-z_pdf_auth66_1406747460_dafe712ee39d889f4d4a7bb08f730ecf_ext__pdf.jpg"/>
          <p:cNvPicPr>
            <a:picLocks noChangeAspect="1"/>
          </p:cNvPicPr>
          <p:nvPr/>
        </p:nvPicPr>
        <p:blipFill>
          <a:blip r:embed="rId5">
            <a:extLst/>
          </a:blip>
          <a:stretch>
            <a:fillRect/>
          </a:stretch>
        </p:blipFill>
        <p:spPr>
          <a:xfrm>
            <a:off x="6515100" y="6134100"/>
            <a:ext cx="5270500" cy="3149600"/>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8" name="droppedImage.pdf"/>
          <p:cNvPicPr>
            <a:picLocks noChangeAspect="1"/>
          </p:cNvPicPr>
          <p:nvPr/>
        </p:nvPicPr>
        <p:blipFill>
          <a:blip r:embed="rId2">
            <a:extLst/>
          </a:blip>
          <a:stretch>
            <a:fillRect/>
          </a:stretch>
        </p:blipFill>
        <p:spPr>
          <a:xfrm>
            <a:off x="-546100" y="-393700"/>
            <a:ext cx="13716000" cy="10325100"/>
          </a:xfrm>
          <a:prstGeom prst="rect">
            <a:avLst/>
          </a:prstGeom>
          <a:ln w="12700">
            <a:miter lim="400000"/>
          </a:ln>
        </p:spPr>
      </p:pic>
      <p:sp>
        <p:nvSpPr>
          <p:cNvPr id="359" name="Shape 359"/>
          <p:cNvSpPr/>
          <p:nvPr/>
        </p:nvSpPr>
        <p:spPr>
          <a:xfrm>
            <a:off x="101575" y="7588250"/>
            <a:ext cx="10987795" cy="1346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latin typeface="Gill Sans"/>
                <a:ea typeface="Gill Sans"/>
                <a:cs typeface="Gill Sans"/>
                <a:sym typeface="Gill Sans"/>
              </a:defRPr>
            </a:lvl1pPr>
          </a:lstStyle>
          <a:p>
            <a:pPr/>
            <a:r>
              <a:t>All of these processess are controlled by proteins</a:t>
            </a:r>
          </a:p>
        </p:txBody>
      </p:sp>
      <p:sp>
        <p:nvSpPr>
          <p:cNvPr id="360" name="Shape 360"/>
          <p:cNvSpPr/>
          <p:nvPr/>
        </p:nvSpPr>
        <p:spPr>
          <a:xfrm>
            <a:off x="3442239" y="8737600"/>
            <a:ext cx="8141867"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latin typeface="Gill Sans"/>
                <a:ea typeface="Gill Sans"/>
                <a:cs typeface="Gill Sans"/>
                <a:sym typeface="Gill Sans"/>
              </a:defRPr>
            </a:lvl1pPr>
          </a:lstStyle>
          <a:p>
            <a:pPr/>
            <a:r>
              <a:t>proteins are translated from genes.....</a:t>
            </a:r>
          </a:p>
        </p:txBody>
      </p:sp>
      <p:sp>
        <p:nvSpPr>
          <p:cNvPr id="361" name="Shape 361"/>
          <p:cNvSpPr/>
          <p:nvPr/>
        </p:nvSpPr>
        <p:spPr>
          <a:xfrm>
            <a:off x="5453081" y="990600"/>
            <a:ext cx="6609383"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latin typeface="Gill Sans"/>
                <a:ea typeface="Gill Sans"/>
                <a:cs typeface="Gill Sans"/>
                <a:sym typeface="Gill Sans"/>
              </a:defRPr>
            </a:lvl1pPr>
          </a:lstStyle>
          <a:p>
            <a:pPr/>
            <a:r>
              <a:t>numerous pathways examined</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63" name="Shape 363"/>
          <p:cNvSpPr/>
          <p:nvPr>
            <p:ph type="title"/>
          </p:nvPr>
        </p:nvSpPr>
        <p:spPr>
          <a:xfrm>
            <a:off x="1130300" y="558800"/>
            <a:ext cx="10464800" cy="2438400"/>
          </a:xfrm>
          <a:prstGeom prst="rect">
            <a:avLst/>
          </a:prstGeom>
        </p:spPr>
        <p:txBody>
          <a:bodyPr/>
          <a:lstStyle>
            <a:lvl1pPr>
              <a:defRPr sz="6400"/>
            </a:lvl1pPr>
          </a:lstStyle>
          <a:p>
            <a:pPr/>
            <a:r>
              <a:t>Exploiting observed differences </a:t>
            </a:r>
          </a:p>
        </p:txBody>
      </p:sp>
      <p:pic>
        <p:nvPicPr>
          <p:cNvPr id="364" name="droppedImage.pdf"/>
          <p:cNvPicPr>
            <a:picLocks noChangeAspect="1"/>
          </p:cNvPicPr>
          <p:nvPr/>
        </p:nvPicPr>
        <p:blipFill>
          <a:blip r:embed="rId2">
            <a:extLst/>
          </a:blip>
          <a:stretch>
            <a:fillRect/>
          </a:stretch>
        </p:blipFill>
        <p:spPr>
          <a:xfrm>
            <a:off x="-95069" y="3835400"/>
            <a:ext cx="13176069" cy="4521200"/>
          </a:xfrm>
          <a:prstGeom prst="rect">
            <a:avLst/>
          </a:prstGeom>
          <a:ln w="12700">
            <a:miter lim="400000"/>
          </a:ln>
        </p:spPr>
      </p:pic>
      <p:sp>
        <p:nvSpPr>
          <p:cNvPr id="365" name="Shape 365"/>
          <p:cNvSpPr/>
          <p:nvPr/>
        </p:nvSpPr>
        <p:spPr>
          <a:xfrm>
            <a:off x="10236200" y="2882900"/>
            <a:ext cx="2667000" cy="5410200"/>
          </a:xfrm>
          <a:prstGeom prst="rect">
            <a:avLst/>
          </a:prstGeom>
          <a:solidFill>
            <a:srgbClr val="FFFFFF"/>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7" name="PSAweb.png"/>
          <p:cNvPicPr>
            <a:picLocks noChangeAspect="0"/>
          </p:cNvPicPr>
          <p:nvPr/>
        </p:nvPicPr>
        <p:blipFill>
          <a:blip r:embed="rId2">
            <a:alphaModFix amt="50000"/>
            <a:extLst/>
          </a:blip>
          <a:stretch>
            <a:fillRect/>
          </a:stretch>
        </p:blipFill>
        <p:spPr>
          <a:xfrm>
            <a:off x="12131040" y="0"/>
            <a:ext cx="863601" cy="657014"/>
          </a:xfrm>
          <a:prstGeom prst="rect">
            <a:avLst/>
          </a:prstGeom>
          <a:ln w="12700">
            <a:miter lim="400000"/>
          </a:ln>
        </p:spPr>
      </p:pic>
      <p:sp>
        <p:nvSpPr>
          <p:cNvPr id="368" name="Shape 368"/>
          <p:cNvSpPr/>
          <p:nvPr>
            <p:ph type="title"/>
          </p:nvPr>
        </p:nvSpPr>
        <p:spPr>
          <a:xfrm>
            <a:off x="876300" y="-76200"/>
            <a:ext cx="11049000" cy="2273300"/>
          </a:xfrm>
          <a:prstGeom prst="rect">
            <a:avLst/>
          </a:prstGeom>
        </p:spPr>
        <p:txBody>
          <a:bodyPr/>
          <a:lstStyle/>
          <a:p>
            <a:pPr/>
            <a:r>
              <a:t>Schematic</a:t>
            </a:r>
          </a:p>
        </p:txBody>
      </p:sp>
      <p:pic>
        <p:nvPicPr>
          <p:cNvPr id="369" name="ph_oyster.jpg"/>
          <p:cNvPicPr>
            <a:picLocks noChangeAspect="0"/>
          </p:cNvPicPr>
          <p:nvPr/>
        </p:nvPicPr>
        <p:blipFill>
          <a:blip r:embed="rId3">
            <a:alphaModFix amt="50000"/>
            <a:extLst/>
          </a:blip>
          <a:stretch>
            <a:fillRect/>
          </a:stretch>
        </p:blipFill>
        <p:spPr>
          <a:xfrm>
            <a:off x="1977813" y="3035300"/>
            <a:ext cx="3698241" cy="4876800"/>
          </a:xfrm>
          <a:prstGeom prst="rect">
            <a:avLst/>
          </a:prstGeom>
          <a:ln w="12700">
            <a:miter lim="400000"/>
          </a:ln>
        </p:spPr>
      </p:pic>
      <p:pic>
        <p:nvPicPr>
          <p:cNvPr id="370" name="ph_oyster.jpg"/>
          <p:cNvPicPr>
            <a:picLocks noChangeAspect="0"/>
          </p:cNvPicPr>
          <p:nvPr/>
        </p:nvPicPr>
        <p:blipFill>
          <a:blip r:embed="rId3">
            <a:alphaModFix amt="55000"/>
            <a:extLst/>
          </a:blip>
          <a:stretch>
            <a:fillRect/>
          </a:stretch>
        </p:blipFill>
        <p:spPr>
          <a:xfrm>
            <a:off x="7264400" y="3035300"/>
            <a:ext cx="3700498" cy="4876800"/>
          </a:xfrm>
          <a:prstGeom prst="rect">
            <a:avLst/>
          </a:prstGeom>
          <a:ln w="12700">
            <a:miter lim="400000"/>
          </a:ln>
        </p:spPr>
      </p:pic>
      <p:sp>
        <p:nvSpPr>
          <p:cNvPr id="371" name="Shape 371"/>
          <p:cNvSpPr/>
          <p:nvPr/>
        </p:nvSpPr>
        <p:spPr>
          <a:xfrm>
            <a:off x="2766052" y="8128000"/>
            <a:ext cx="1654403" cy="496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defTabSz="1295400">
              <a:spcBef>
                <a:spcPts val="1600"/>
              </a:spcBef>
              <a:buClr>
                <a:srgbClr val="FFFB00"/>
              </a:buClr>
              <a:buFont typeface="Arial"/>
              <a:defRPr sz="2800">
                <a:uFill>
                  <a:solidFill>
                    <a:srgbClr val="FFFB00"/>
                  </a:solidFill>
                </a:uFill>
                <a:latin typeface="Arial"/>
                <a:ea typeface="Arial"/>
                <a:cs typeface="Arial"/>
                <a:sym typeface="Arial"/>
              </a:defRPr>
            </a:lvl1pPr>
          </a:lstStyle>
          <a:p>
            <a:pPr/>
            <a:r>
              <a:t>Resistant</a:t>
            </a:r>
          </a:p>
        </p:txBody>
      </p:sp>
      <p:sp>
        <p:nvSpPr>
          <p:cNvPr id="372" name="Shape 372"/>
          <p:cNvSpPr/>
          <p:nvPr/>
        </p:nvSpPr>
        <p:spPr>
          <a:xfrm>
            <a:off x="8189408" y="8128000"/>
            <a:ext cx="1654056" cy="496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defTabSz="1295400">
              <a:spcBef>
                <a:spcPts val="1600"/>
              </a:spcBef>
              <a:buClr>
                <a:srgbClr val="FFFB00"/>
              </a:buClr>
              <a:buFont typeface="Arial"/>
              <a:defRPr sz="2800">
                <a:uFill>
                  <a:solidFill>
                    <a:srgbClr val="FFFB00"/>
                  </a:solidFill>
                </a:uFill>
                <a:latin typeface="Arial"/>
                <a:ea typeface="Arial"/>
                <a:cs typeface="Arial"/>
                <a:sym typeface="Arial"/>
              </a:defRPr>
            </a:lvl1pPr>
          </a:lstStyle>
          <a:p>
            <a:pPr/>
            <a:r>
              <a:t>Wild-type</a:t>
            </a:r>
          </a:p>
        </p:txBody>
      </p:sp>
      <p:sp>
        <p:nvSpPr>
          <p:cNvPr id="373" name="Shape 373"/>
          <p:cNvSpPr/>
          <p:nvPr/>
        </p:nvSpPr>
        <p:spPr>
          <a:xfrm>
            <a:off x="2705100" y="5092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74" name="Shape 374"/>
          <p:cNvSpPr/>
          <p:nvPr/>
        </p:nvSpPr>
        <p:spPr>
          <a:xfrm>
            <a:off x="2705100" y="45466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75" name="Shape 375"/>
          <p:cNvSpPr/>
          <p:nvPr/>
        </p:nvSpPr>
        <p:spPr>
          <a:xfrm>
            <a:off x="3467100" y="44450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76" name="Shape 376"/>
          <p:cNvSpPr/>
          <p:nvPr/>
        </p:nvSpPr>
        <p:spPr>
          <a:xfrm>
            <a:off x="3251200" y="40132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77" name="Shape 377"/>
          <p:cNvSpPr/>
          <p:nvPr/>
        </p:nvSpPr>
        <p:spPr>
          <a:xfrm>
            <a:off x="3797300" y="40132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78" name="Shape 378"/>
          <p:cNvSpPr/>
          <p:nvPr/>
        </p:nvSpPr>
        <p:spPr>
          <a:xfrm>
            <a:off x="4013200" y="4330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79" name="Shape 379"/>
          <p:cNvSpPr/>
          <p:nvPr/>
        </p:nvSpPr>
        <p:spPr>
          <a:xfrm>
            <a:off x="3136900" y="45466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80" name="Shape 380"/>
          <p:cNvSpPr/>
          <p:nvPr/>
        </p:nvSpPr>
        <p:spPr>
          <a:xfrm>
            <a:off x="7797800" y="49911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81" name="Shape 381"/>
          <p:cNvSpPr/>
          <p:nvPr/>
        </p:nvSpPr>
        <p:spPr>
          <a:xfrm>
            <a:off x="7797800" y="44450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82" name="Shape 382"/>
          <p:cNvSpPr/>
          <p:nvPr/>
        </p:nvSpPr>
        <p:spPr>
          <a:xfrm>
            <a:off x="8559800" y="4330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83" name="Shape 383"/>
          <p:cNvSpPr/>
          <p:nvPr/>
        </p:nvSpPr>
        <p:spPr>
          <a:xfrm>
            <a:off x="8343900" y="38989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84" name="Shape 384"/>
          <p:cNvSpPr/>
          <p:nvPr/>
        </p:nvSpPr>
        <p:spPr>
          <a:xfrm>
            <a:off x="8890000" y="38989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85" name="Shape 385"/>
          <p:cNvSpPr/>
          <p:nvPr/>
        </p:nvSpPr>
        <p:spPr>
          <a:xfrm>
            <a:off x="9105900" y="42291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86" name="Shape 386"/>
          <p:cNvSpPr/>
          <p:nvPr/>
        </p:nvSpPr>
        <p:spPr>
          <a:xfrm>
            <a:off x="8242300" y="44450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87" name="Shape 387"/>
          <p:cNvSpPr/>
          <p:nvPr/>
        </p:nvSpPr>
        <p:spPr>
          <a:xfrm>
            <a:off x="3553742" y="5933440"/>
            <a:ext cx="621028"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buClr>
                <a:srgbClr val="FFFFFF"/>
              </a:buClr>
              <a:buFont typeface="Tahoma"/>
              <a:defRPr sz="1400">
                <a:solidFill>
                  <a:srgbClr val="0433FF"/>
                </a:solidFill>
                <a:uFill>
                  <a:solidFill>
                    <a:srgbClr val="FFFFFF"/>
                  </a:solidFill>
                </a:uFill>
                <a:latin typeface="Tahoma"/>
                <a:ea typeface="Tahoma"/>
                <a:cs typeface="Tahoma"/>
                <a:sym typeface="Tahoma"/>
              </a:defRPr>
            </a:lvl1pPr>
          </a:lstStyle>
          <a:p>
            <a:pPr/>
            <a:r>
              <a:t>BCL-X</a:t>
            </a:r>
          </a:p>
        </p:txBody>
      </p:sp>
      <p:sp>
        <p:nvSpPr>
          <p:cNvPr id="388" name="Shape 388"/>
          <p:cNvSpPr/>
          <p:nvPr/>
        </p:nvSpPr>
        <p:spPr>
          <a:xfrm>
            <a:off x="8775700" y="5918200"/>
            <a:ext cx="1253658"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buClr>
                <a:srgbClr val="FFFFFF"/>
              </a:buClr>
              <a:buFont typeface="Tahoma"/>
              <a:defRPr b="1" sz="2800">
                <a:solidFill>
                  <a:srgbClr val="0433FF"/>
                </a:solidFill>
                <a:uFill>
                  <a:solidFill>
                    <a:srgbClr val="FFFFFF"/>
                  </a:solidFill>
                </a:uFill>
                <a:latin typeface="Tahoma"/>
                <a:ea typeface="Tahoma"/>
                <a:cs typeface="Tahoma"/>
                <a:sym typeface="Tahoma"/>
              </a:defRPr>
            </a:lvl1pPr>
          </a:lstStyle>
          <a:p>
            <a:pPr/>
            <a:r>
              <a:t>BCL-X</a:t>
            </a:r>
          </a:p>
        </p:txBody>
      </p:sp>
      <p:sp>
        <p:nvSpPr>
          <p:cNvPr id="389" name="Shape 389"/>
          <p:cNvSpPr/>
          <p:nvPr/>
        </p:nvSpPr>
        <p:spPr>
          <a:xfrm>
            <a:off x="8775700" y="48768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90" name="Shape 390"/>
          <p:cNvSpPr/>
          <p:nvPr/>
        </p:nvSpPr>
        <p:spPr>
          <a:xfrm>
            <a:off x="9537700" y="47625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91" name="Shape 391"/>
          <p:cNvSpPr/>
          <p:nvPr/>
        </p:nvSpPr>
        <p:spPr>
          <a:xfrm>
            <a:off x="9321800" y="4330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92" name="Shape 392"/>
          <p:cNvSpPr/>
          <p:nvPr/>
        </p:nvSpPr>
        <p:spPr>
          <a:xfrm>
            <a:off x="9867900" y="43307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93" name="Shape 393"/>
          <p:cNvSpPr/>
          <p:nvPr/>
        </p:nvSpPr>
        <p:spPr>
          <a:xfrm>
            <a:off x="10083800" y="46609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94" name="Shape 394"/>
          <p:cNvSpPr/>
          <p:nvPr/>
        </p:nvSpPr>
        <p:spPr>
          <a:xfrm>
            <a:off x="9207500" y="4876800"/>
            <a:ext cx="330200" cy="330200"/>
          </a:xfrm>
          <a:prstGeom prst="ellipse">
            <a:avLst/>
          </a:prstGeom>
          <a:solidFill>
            <a:srgbClr val="007675"/>
          </a:solidFill>
          <a:ln w="25400">
            <a:solidFill>
              <a:srgbClr val="009193"/>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95" name="Shape 395"/>
          <p:cNvSpPr/>
          <p:nvPr/>
        </p:nvSpPr>
        <p:spPr>
          <a:xfrm>
            <a:off x="1841500" y="23876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12700">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grpSp>
        <p:nvGrpSpPr>
          <p:cNvPr id="398" name="Group 398"/>
          <p:cNvGrpSpPr/>
          <p:nvPr/>
        </p:nvGrpSpPr>
        <p:grpSpPr>
          <a:xfrm>
            <a:off x="2489200" y="2387600"/>
            <a:ext cx="647700" cy="431800"/>
            <a:chOff x="0" y="0"/>
            <a:chExt cx="647700" cy="431800"/>
          </a:xfrm>
        </p:grpSpPr>
        <p:sp>
          <p:nvSpPr>
            <p:cNvPr id="396" name="Shape 396"/>
            <p:cNvSpPr/>
            <p:nvPr/>
          </p:nvSpPr>
          <p:spPr>
            <a:xfrm>
              <a:off x="0" y="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12700" cap="flat">
              <a:noFill/>
              <a:miter lim="400000"/>
            </a:ln>
            <a:effectLst/>
          </p:spPr>
          <p:txBody>
            <a:bodyPr wrap="square" lIns="50800" tIns="50800" rIns="50800" bIns="50800" numCol="1" anchor="ctr">
              <a:noAutofit/>
            </a:bodyP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397" name="Shape 397"/>
            <p:cNvSpPr/>
            <p:nvPr/>
          </p:nvSpPr>
          <p:spPr>
            <a:xfrm>
              <a:off x="142676" y="123450"/>
              <a:ext cx="363503" cy="152867"/>
            </a:xfrm>
            <a:prstGeom prst="rect">
              <a:avLst/>
            </a:prstGeom>
            <a:noFill/>
            <a:ln w="12700" cap="flat">
              <a:noFill/>
              <a:miter lim="400000"/>
            </a:ln>
            <a:effectLst/>
          </p:spPr>
          <p:txBody>
            <a:bodyPr wrap="square" lIns="25400" tIns="25400" rIns="25400" bIns="25400" numCol="1" anchor="ctr">
              <a:noAutofit/>
            </a:bodyPr>
            <a:lstStyle/>
            <a:p>
              <a:pPr marL="66065" marR="64433" defTabSz="1295400">
                <a:buClr>
                  <a:srgbClr val="FFFFFF"/>
                </a:buClr>
                <a:buFont typeface="Arial"/>
                <a:defRPr sz="3400">
                  <a:solidFill>
                    <a:srgbClr val="FFFFFF"/>
                  </a:solidFill>
                  <a:uFill>
                    <a:solidFill>
                      <a:srgbClr val="FFFFFF"/>
                    </a:solidFill>
                  </a:uFill>
                  <a:latin typeface="Arial"/>
                  <a:ea typeface="Arial"/>
                  <a:cs typeface="Arial"/>
                  <a:sym typeface="Arial"/>
                </a:defRPr>
              </a:pPr>
            </a:p>
          </p:txBody>
        </p:sp>
      </p:grpSp>
      <p:sp>
        <p:nvSpPr>
          <p:cNvPr id="399" name="Shape 399"/>
          <p:cNvSpPr/>
          <p:nvPr/>
        </p:nvSpPr>
        <p:spPr>
          <a:xfrm>
            <a:off x="8242300" y="48768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25400">
            <a:solidFill>
              <a:srgbClr val="009193"/>
            </a:solidFill>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400" name="Shape 400"/>
          <p:cNvSpPr/>
          <p:nvPr/>
        </p:nvSpPr>
        <p:spPr>
          <a:xfrm>
            <a:off x="8890000" y="45466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25400">
            <a:solidFill>
              <a:srgbClr val="009193"/>
            </a:solidFill>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401" name="Shape 401"/>
          <p:cNvSpPr/>
          <p:nvPr/>
        </p:nvSpPr>
        <p:spPr>
          <a:xfrm>
            <a:off x="8343900" y="41148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25400">
            <a:solidFill>
              <a:srgbClr val="009193"/>
            </a:solidFill>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402" name="Shape 402"/>
          <p:cNvSpPr/>
          <p:nvPr/>
        </p:nvSpPr>
        <p:spPr>
          <a:xfrm>
            <a:off x="8991600" y="411480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25400">
            <a:solidFill>
              <a:srgbClr val="009193"/>
            </a:solidFill>
            <a:miter lim="400000"/>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grpSp>
        <p:nvGrpSpPr>
          <p:cNvPr id="405" name="Group 405"/>
          <p:cNvGrpSpPr/>
          <p:nvPr/>
        </p:nvGrpSpPr>
        <p:grpSpPr>
          <a:xfrm>
            <a:off x="8077200" y="2514600"/>
            <a:ext cx="647700" cy="431800"/>
            <a:chOff x="0" y="0"/>
            <a:chExt cx="647700" cy="431800"/>
          </a:xfrm>
        </p:grpSpPr>
        <p:sp>
          <p:nvSpPr>
            <p:cNvPr id="403" name="Shape 403"/>
            <p:cNvSpPr/>
            <p:nvPr/>
          </p:nvSpPr>
          <p:spPr>
            <a:xfrm>
              <a:off x="0" y="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12700" cap="flat">
              <a:noFill/>
              <a:miter lim="400000"/>
            </a:ln>
            <a:effectLst/>
          </p:spPr>
          <p:txBody>
            <a:bodyPr wrap="square" lIns="50800" tIns="50800" rIns="50800" bIns="50800" numCol="1" anchor="ctr">
              <a:noAutofit/>
            </a:bodyP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404" name="Shape 404"/>
            <p:cNvSpPr/>
            <p:nvPr/>
          </p:nvSpPr>
          <p:spPr>
            <a:xfrm>
              <a:off x="142676" y="123450"/>
              <a:ext cx="363503" cy="152867"/>
            </a:xfrm>
            <a:prstGeom prst="rect">
              <a:avLst/>
            </a:prstGeom>
            <a:noFill/>
            <a:ln w="12700" cap="flat">
              <a:noFill/>
              <a:miter lim="400000"/>
            </a:ln>
            <a:effectLst/>
          </p:spPr>
          <p:txBody>
            <a:bodyPr wrap="square" lIns="25400" tIns="25400" rIns="25400" bIns="25400" numCol="1" anchor="ctr">
              <a:noAutofit/>
            </a:bodyPr>
            <a:lstStyle/>
            <a:p>
              <a:pPr marL="66065" marR="64433" defTabSz="1295400">
                <a:buClr>
                  <a:srgbClr val="FFFFFF"/>
                </a:buClr>
                <a:buFont typeface="Arial"/>
                <a:defRPr sz="3400">
                  <a:solidFill>
                    <a:srgbClr val="FFFFFF"/>
                  </a:solidFill>
                  <a:uFill>
                    <a:solidFill>
                      <a:srgbClr val="FFFFFF"/>
                    </a:solidFill>
                  </a:uFill>
                  <a:latin typeface="Arial"/>
                  <a:ea typeface="Arial"/>
                  <a:cs typeface="Arial"/>
                  <a:sym typeface="Arial"/>
                </a:defRPr>
              </a:pPr>
            </a:p>
          </p:txBody>
        </p:sp>
      </p:grpSp>
      <p:grpSp>
        <p:nvGrpSpPr>
          <p:cNvPr id="408" name="Group 408"/>
          <p:cNvGrpSpPr/>
          <p:nvPr/>
        </p:nvGrpSpPr>
        <p:grpSpPr>
          <a:xfrm>
            <a:off x="7315200" y="2514600"/>
            <a:ext cx="647700" cy="431800"/>
            <a:chOff x="0" y="0"/>
            <a:chExt cx="647700" cy="431800"/>
          </a:xfrm>
        </p:grpSpPr>
        <p:sp>
          <p:nvSpPr>
            <p:cNvPr id="406" name="Shape 406"/>
            <p:cNvSpPr/>
            <p:nvPr/>
          </p:nvSpPr>
          <p:spPr>
            <a:xfrm>
              <a:off x="0" y="0"/>
              <a:ext cx="647700" cy="431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path>
              </a:pathLst>
            </a:custGeom>
            <a:solidFill>
              <a:srgbClr val="FF2600"/>
            </a:solidFill>
            <a:ln w="12700" cap="flat">
              <a:noFill/>
              <a:miter lim="400000"/>
            </a:ln>
            <a:effectLst/>
          </p:spPr>
          <p:txBody>
            <a:bodyPr wrap="square" lIns="50800" tIns="50800" rIns="50800" bIns="50800" numCol="1" anchor="ctr">
              <a:noAutofit/>
            </a:bodyP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
          <p:nvSpPr>
            <p:cNvPr id="407" name="Shape 407"/>
            <p:cNvSpPr/>
            <p:nvPr/>
          </p:nvSpPr>
          <p:spPr>
            <a:xfrm>
              <a:off x="142676" y="123450"/>
              <a:ext cx="363503" cy="152867"/>
            </a:xfrm>
            <a:prstGeom prst="rect">
              <a:avLst/>
            </a:prstGeom>
            <a:noFill/>
            <a:ln w="12700" cap="flat">
              <a:noFill/>
              <a:miter lim="400000"/>
            </a:ln>
            <a:effectLst/>
          </p:spPr>
          <p:txBody>
            <a:bodyPr wrap="square" lIns="25400" tIns="25400" rIns="25400" bIns="25400" numCol="1" anchor="ctr">
              <a:noAutofit/>
            </a:bodyPr>
            <a:lstStyle/>
            <a:p>
              <a:pPr marL="66065" marR="64433" defTabSz="1295400">
                <a:buClr>
                  <a:srgbClr val="FFFFFF"/>
                </a:buClr>
                <a:buFont typeface="Arial"/>
                <a:defRPr sz="3400">
                  <a:solidFill>
                    <a:srgbClr val="FFFFFF"/>
                  </a:solidFill>
                  <a:uFill>
                    <a:solidFill>
                      <a:srgbClr val="FFFFFF"/>
                    </a:solidFill>
                  </a:uFill>
                  <a:latin typeface="Arial"/>
                  <a:ea typeface="Arial"/>
                  <a:cs typeface="Arial"/>
                  <a:sym typeface="Arial"/>
                </a:defRPr>
              </a:pPr>
            </a:p>
          </p:txBody>
        </p:sp>
      </p:grpSp>
      <p:sp>
        <p:nvSpPr>
          <p:cNvPr id="409" name="Shape 409"/>
          <p:cNvSpPr/>
          <p:nvPr/>
        </p:nvSpPr>
        <p:spPr>
          <a:xfrm>
            <a:off x="6019800" y="4584700"/>
            <a:ext cx="964014"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defRPr sz="3400">
                <a:solidFill>
                  <a:srgbClr val="FFFFFF"/>
                </a:solidFill>
                <a:uFill>
                  <a:solidFill>
                    <a:srgbClr val="FFFFFF"/>
                  </a:solidFill>
                </a:uFill>
                <a:latin typeface="Arial"/>
                <a:ea typeface="Arial"/>
                <a:cs typeface="Arial"/>
                <a:sym typeface="Arial"/>
              </a:defRPr>
            </a:lvl1pPr>
          </a:lstStyle>
          <a:p>
            <a:pPr/>
            <a:r>
              <a:t>Text</a:t>
            </a:r>
          </a:p>
        </p:txBody>
      </p:sp>
      <p:sp>
        <p:nvSpPr>
          <p:cNvPr id="410" name="Shape 410"/>
          <p:cNvSpPr/>
          <p:nvPr/>
        </p:nvSpPr>
        <p:spPr>
          <a:xfrm>
            <a:off x="254000" y="1930400"/>
            <a:ext cx="1756139"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defRPr sz="3400">
                <a:uFill>
                  <a:solidFill>
                    <a:srgbClr val="FFFFFF"/>
                  </a:solidFill>
                </a:uFill>
                <a:latin typeface="Arial"/>
                <a:ea typeface="Arial"/>
                <a:cs typeface="Arial"/>
                <a:sym typeface="Arial"/>
              </a:defRPr>
            </a:lvl1pPr>
          </a:lstStyle>
          <a:p>
            <a:pPr/>
            <a:r>
              <a:t>Parasite</a:t>
            </a:r>
          </a:p>
        </p:txBody>
      </p:sp>
      <p:sp>
        <p:nvSpPr>
          <p:cNvPr id="411" name="Shape 411"/>
          <p:cNvSpPr/>
          <p:nvPr/>
        </p:nvSpPr>
        <p:spPr>
          <a:xfrm>
            <a:off x="317500" y="4318000"/>
            <a:ext cx="233173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defRPr sz="3400">
                <a:uFill>
                  <a:solidFill>
                    <a:srgbClr val="FFFFFF"/>
                  </a:solidFill>
                </a:uFill>
                <a:latin typeface="Arial"/>
                <a:ea typeface="Arial"/>
                <a:cs typeface="Arial"/>
                <a:sym typeface="Arial"/>
              </a:defRPr>
            </a:lvl1pPr>
          </a:lstStyle>
          <a:p>
            <a:pPr/>
            <a:r>
              <a:t>Hemocytes</a:t>
            </a:r>
          </a:p>
        </p:txBody>
      </p:sp>
      <p:pic>
        <p:nvPicPr>
          <p:cNvPr id="412" name="droppedImage.pdf"/>
          <p:cNvPicPr>
            <a:picLocks noChangeAspect="1"/>
          </p:cNvPicPr>
          <p:nvPr/>
        </p:nvPicPr>
        <p:blipFill>
          <a:blip r:embed="rId4">
            <a:extLst/>
          </a:blip>
          <a:srcRect l="475" t="7675" r="2570" b="3631"/>
          <a:stretch>
            <a:fillRect/>
          </a:stretch>
        </p:blipFill>
        <p:spPr>
          <a:xfrm>
            <a:off x="3062151" y="88551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sp>
        <p:nvSpPr>
          <p:cNvPr id="413" name="Shape 413"/>
          <p:cNvSpPr/>
          <p:nvPr/>
        </p:nvSpPr>
        <p:spPr>
          <a:xfrm>
            <a:off x="9448800" y="1968500"/>
            <a:ext cx="2428719"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7799" marR="57799" algn="l" defTabSz="1295400">
              <a:defRPr sz="3400">
                <a:uFill>
                  <a:solidFill>
                    <a:srgbClr val="000000"/>
                  </a:solidFill>
                </a:uFill>
                <a:latin typeface="Arial"/>
                <a:ea typeface="Arial"/>
                <a:cs typeface="Arial"/>
                <a:sym typeface="Arial"/>
              </a:defRPr>
            </a:lvl1pPr>
          </a:lstStyle>
          <a:p>
            <a:pPr/>
            <a:r>
              <a:t>Epigenetic?</a:t>
            </a:r>
          </a:p>
        </p:txBody>
      </p:sp>
      <p:sp>
        <p:nvSpPr>
          <p:cNvPr id="414" name="Shape 414"/>
          <p:cNvSpPr/>
          <p:nvPr/>
        </p:nvSpPr>
        <p:spPr>
          <a:xfrm>
            <a:off x="76200" y="1739900"/>
            <a:ext cx="5969000" cy="7924800"/>
          </a:xfrm>
          <a:prstGeom prst="rect">
            <a:avLst/>
          </a:prstGeom>
          <a:solidFill>
            <a:srgbClr val="FFFFFF">
              <a:alpha val="80000"/>
            </a:srgbClr>
          </a:solidFill>
          <a:ln w="12700">
            <a:solidFill>
              <a:srgbClr val="FFFFFF">
                <a:alpha val="80000"/>
              </a:srgbClr>
            </a:solidFill>
          </a:ln>
        </p:spPr>
        <p:txBody>
          <a:bodyPr lIns="50800" tIns="50800" rIns="50800" bIns="50800" anchor="ctr"/>
          <a:lstStyle/>
          <a:p>
            <a:pPr marL="57799" marR="57799" algn="l" defTabSz="1295400">
              <a:defRPr sz="3400">
                <a:solidFill>
                  <a:srgbClr val="FFFFFF"/>
                </a:solidFill>
                <a:uFill>
                  <a:solidFill>
                    <a:srgbClr val="FFFFFF"/>
                  </a:solidFill>
                </a:uFill>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a:r>
              <a:t>Recap on OA studies</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ph type="title"/>
          </p:nvPr>
        </p:nvSpPr>
        <p:spPr>
          <a:prstGeom prst="rect">
            <a:avLst/>
          </a:prstGeom>
        </p:spPr>
        <p:txBody>
          <a:bodyPr/>
          <a:lstStyle/>
          <a:p>
            <a:pPr/>
            <a:r>
              <a:t>Summary - Oyster</a:t>
            </a:r>
          </a:p>
        </p:txBody>
      </p:sp>
      <p:sp>
        <p:nvSpPr>
          <p:cNvPr id="417" name="Shape 417"/>
          <p:cNvSpPr/>
          <p:nvPr>
            <p:ph type="body" idx="1"/>
          </p:nvPr>
        </p:nvSpPr>
        <p:spPr>
          <a:xfrm>
            <a:off x="1270000" y="2413000"/>
            <a:ext cx="10464800" cy="5715000"/>
          </a:xfrm>
          <a:prstGeom prst="rect">
            <a:avLst/>
          </a:prstGeom>
        </p:spPr>
        <p:txBody>
          <a:bodyPr/>
          <a:lstStyle/>
          <a:p>
            <a:pPr/>
            <a:r>
              <a:t>Offspring of survivors of heavy disease pressure are more tolerant to disease</a:t>
            </a:r>
          </a:p>
          <a:p>
            <a:pPr/>
            <a:r>
              <a:t>Mechanisms involved in host responses to </a:t>
            </a:r>
            <a:r>
              <a:rPr i="1"/>
              <a:t>P. marinus</a:t>
            </a:r>
            <a:r>
              <a:t> include proteases and apoptosis</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title"/>
          </p:nvPr>
        </p:nvSpPr>
        <p:spPr>
          <a:prstGeom prst="rect">
            <a:avLst/>
          </a:prstGeom>
        </p:spPr>
        <p:txBody>
          <a:bodyPr/>
          <a:lstStyle/>
          <a:p>
            <a:pPr/>
            <a:r>
              <a:t>General Observation</a:t>
            </a:r>
          </a:p>
        </p:txBody>
      </p:sp>
      <p:sp>
        <p:nvSpPr>
          <p:cNvPr id="420" name="Shape 420"/>
          <p:cNvSpPr/>
          <p:nvPr/>
        </p:nvSpPr>
        <p:spPr>
          <a:xfrm>
            <a:off x="5050135" y="4197350"/>
            <a:ext cx="2894075" cy="1346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on selection</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prstGeom prst="rect">
            <a:avLst/>
          </a:prstGeom>
        </p:spPr>
        <p:txBody>
          <a:bodyPr/>
          <a:lstStyle/>
          <a:p>
            <a:pPr/>
            <a:r>
              <a:t>General Observation</a:t>
            </a:r>
          </a:p>
        </p:txBody>
      </p:sp>
      <p:pic>
        <p:nvPicPr>
          <p:cNvPr id="423" name="droppedImage.png"/>
          <p:cNvPicPr>
            <a:picLocks noChangeAspect="1"/>
          </p:cNvPicPr>
          <p:nvPr/>
        </p:nvPicPr>
        <p:blipFill>
          <a:blip r:embed="rId2">
            <a:extLst/>
          </a:blip>
          <a:stretch>
            <a:fillRect/>
          </a:stretch>
        </p:blipFill>
        <p:spPr>
          <a:xfrm>
            <a:off x="952500" y="2590800"/>
            <a:ext cx="11442700" cy="6622463"/>
          </a:xfrm>
          <a:prstGeom prst="rect">
            <a:avLst/>
          </a:prstGeom>
          <a:ln w="12700">
            <a:miter lim="400000"/>
          </a:ln>
        </p:spPr>
      </p:pic>
      <p:pic>
        <p:nvPicPr>
          <p:cNvPr id="424" name=""/>
          <p:cNvPicPr>
            <a:picLocks noChangeAspect="0"/>
          </p:cNvPicPr>
          <p:nvPr/>
        </p:nvPicPr>
        <p:blipFill>
          <a:blip r:embed="rId3">
            <a:extLst/>
          </a:blip>
          <a:stretch>
            <a:fillRect/>
          </a:stretch>
        </p:blipFill>
        <p:spPr>
          <a:xfrm>
            <a:off x="1727199" y="3568700"/>
            <a:ext cx="965201" cy="1346200"/>
          </a:xfrm>
          <a:prstGeom prst="rect">
            <a:avLst/>
          </a:prstGeom>
        </p:spPr>
      </p:pic>
      <p:pic>
        <p:nvPicPr>
          <p:cNvPr id="426" name=""/>
          <p:cNvPicPr>
            <a:picLocks noChangeAspect="0"/>
          </p:cNvPicPr>
          <p:nvPr/>
        </p:nvPicPr>
        <p:blipFill>
          <a:blip r:embed="rId3">
            <a:extLst/>
          </a:blip>
          <a:stretch>
            <a:fillRect/>
          </a:stretch>
        </p:blipFill>
        <p:spPr>
          <a:xfrm>
            <a:off x="5168899" y="3568700"/>
            <a:ext cx="965201" cy="1346200"/>
          </a:xfrm>
          <a:prstGeom prst="rect">
            <a:avLst/>
          </a:prstGeom>
        </p:spPr>
      </p:pic>
      <p:pic>
        <p:nvPicPr>
          <p:cNvPr id="428" name=""/>
          <p:cNvPicPr>
            <a:picLocks noChangeAspect="0"/>
          </p:cNvPicPr>
          <p:nvPr/>
        </p:nvPicPr>
        <p:blipFill>
          <a:blip r:embed="rId3">
            <a:extLst/>
          </a:blip>
          <a:stretch>
            <a:fillRect/>
          </a:stretch>
        </p:blipFill>
        <p:spPr>
          <a:xfrm>
            <a:off x="8826499" y="3568700"/>
            <a:ext cx="965201" cy="1346200"/>
          </a:xfrm>
          <a:prstGeom prst="rect">
            <a:avLst/>
          </a:prstGeom>
        </p:spPr>
      </p:pic>
      <p:pic>
        <p:nvPicPr>
          <p:cNvPr id="430" name=""/>
          <p:cNvPicPr>
            <a:picLocks noChangeAspect="0"/>
          </p:cNvPicPr>
          <p:nvPr/>
        </p:nvPicPr>
        <p:blipFill>
          <a:blip r:embed="rId3">
            <a:extLst/>
          </a:blip>
          <a:stretch>
            <a:fillRect/>
          </a:stretch>
        </p:blipFill>
        <p:spPr>
          <a:xfrm rot="36508">
            <a:off x="5168899" y="7835899"/>
            <a:ext cx="965201" cy="1346201"/>
          </a:xfrm>
          <a:prstGeom prst="rect">
            <a:avLst/>
          </a:prstGeom>
        </p:spPr>
      </p:pic>
      <p:pic>
        <p:nvPicPr>
          <p:cNvPr id="432" name=""/>
          <p:cNvPicPr>
            <a:picLocks noChangeAspect="0"/>
          </p:cNvPicPr>
          <p:nvPr/>
        </p:nvPicPr>
        <p:blipFill>
          <a:blip r:embed="rId3">
            <a:extLst/>
          </a:blip>
          <a:stretch>
            <a:fillRect/>
          </a:stretch>
        </p:blipFill>
        <p:spPr>
          <a:xfrm>
            <a:off x="5168899" y="5613400"/>
            <a:ext cx="965201" cy="1346200"/>
          </a:xfrm>
          <a:prstGeom prst="rect">
            <a:avLst/>
          </a:prstGeom>
        </p:spPr>
      </p:pic>
      <p:pic>
        <p:nvPicPr>
          <p:cNvPr id="434" name=""/>
          <p:cNvPicPr>
            <a:picLocks noChangeAspect="0"/>
          </p:cNvPicPr>
          <p:nvPr/>
        </p:nvPicPr>
        <p:blipFill>
          <a:blip r:embed="rId3">
            <a:extLst/>
          </a:blip>
          <a:stretch>
            <a:fillRect/>
          </a:stretch>
        </p:blipFill>
        <p:spPr>
          <a:xfrm>
            <a:off x="8826499" y="5511800"/>
            <a:ext cx="965201" cy="1346200"/>
          </a:xfrm>
          <a:prstGeom prst="rect">
            <a:avLst/>
          </a:prstGeom>
        </p:spPr>
      </p:pic>
      <p:pic>
        <p:nvPicPr>
          <p:cNvPr id="436" name=""/>
          <p:cNvPicPr>
            <a:picLocks noChangeAspect="0"/>
          </p:cNvPicPr>
          <p:nvPr/>
        </p:nvPicPr>
        <p:blipFill>
          <a:blip r:embed="rId3">
            <a:extLst/>
          </a:blip>
          <a:stretch>
            <a:fillRect/>
          </a:stretch>
        </p:blipFill>
        <p:spPr>
          <a:xfrm>
            <a:off x="8826499" y="7734300"/>
            <a:ext cx="965201" cy="1346200"/>
          </a:xfrm>
          <a:prstGeom prst="rect">
            <a:avLst/>
          </a:prstGeom>
        </p:spPr>
      </p:pic>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39" name="droppedImage.pdf"/>
          <p:cNvPicPr>
            <a:picLocks noChangeAspect="1"/>
          </p:cNvPicPr>
          <p:nvPr/>
        </p:nvPicPr>
        <p:blipFill>
          <a:blip r:embed="rId2">
            <a:extLst/>
          </a:blip>
          <a:stretch>
            <a:fillRect/>
          </a:stretch>
        </p:blipFill>
        <p:spPr>
          <a:xfrm>
            <a:off x="1663700" y="645924"/>
            <a:ext cx="9385300" cy="7875776"/>
          </a:xfrm>
          <a:prstGeom prst="rect">
            <a:avLst/>
          </a:prstGeom>
          <a:ln w="12700">
            <a:miter lim="400000"/>
          </a:ln>
        </p:spPr>
      </p:pic>
      <p:sp>
        <p:nvSpPr>
          <p:cNvPr id="440" name="Shape 440"/>
          <p:cNvSpPr/>
          <p:nvPr/>
        </p:nvSpPr>
        <p:spPr>
          <a:xfrm>
            <a:off x="8036197" y="9093200"/>
            <a:ext cx="4769496"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929292"/>
                </a:solidFill>
                <a:latin typeface="Gill Sans"/>
                <a:ea typeface="Gill Sans"/>
                <a:cs typeface="Gill Sans"/>
                <a:sym typeface="Gill Sans"/>
              </a:defRPr>
            </a:lvl1pPr>
          </a:lstStyle>
          <a:p>
            <a:pPr/>
            <a:r>
              <a:t>Glenn VanBlaricom, Carolyn Friedman</a:t>
            </a:r>
          </a:p>
        </p:txBody>
      </p:sp>
      <p:sp>
        <p:nvSpPr>
          <p:cNvPr id="441" name="Shape 441"/>
          <p:cNvSpPr/>
          <p:nvPr/>
        </p:nvSpPr>
        <p:spPr>
          <a:xfrm>
            <a:off x="6007100" y="1828800"/>
            <a:ext cx="5016500" cy="7086600"/>
          </a:xfrm>
          <a:prstGeom prst="roundRect">
            <a:avLst>
              <a:gd name="adj" fmla="val 3797"/>
            </a:avLst>
          </a:prstGeom>
          <a:solidFill>
            <a:srgbClr val="FFFFFF">
              <a:alpha val="62000"/>
            </a:srgb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title"/>
          </p:nvPr>
        </p:nvSpPr>
        <p:spPr>
          <a:prstGeom prst="rect">
            <a:avLst/>
          </a:prstGeom>
        </p:spPr>
        <p:txBody>
          <a:bodyPr/>
          <a:lstStyle/>
          <a:p>
            <a:pPr/>
            <a:r>
              <a:t>Abalone</a:t>
            </a:r>
          </a:p>
        </p:txBody>
      </p:sp>
      <p:pic>
        <p:nvPicPr>
          <p:cNvPr id="444" name="droppedImage.pdf"/>
          <p:cNvPicPr>
            <a:picLocks noChangeAspect="1"/>
          </p:cNvPicPr>
          <p:nvPr/>
        </p:nvPicPr>
        <p:blipFill>
          <a:blip r:embed="rId2">
            <a:extLst/>
          </a:blip>
          <a:srcRect l="217" t="1733" r="0" b="21143"/>
          <a:stretch>
            <a:fillRect/>
          </a:stretch>
        </p:blipFill>
        <p:spPr>
          <a:xfrm>
            <a:off x="469900" y="2641600"/>
            <a:ext cx="11634358" cy="5651500"/>
          </a:xfrm>
          <a:prstGeom prst="rect">
            <a:avLst/>
          </a:prstGeom>
          <a:ln w="12700">
            <a:miter lim="400000"/>
          </a:ln>
        </p:spPr>
      </p:pic>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6" name="droppedImage.pdf"/>
          <p:cNvPicPr>
            <a:picLocks noChangeAspect="1"/>
          </p:cNvPicPr>
          <p:nvPr/>
        </p:nvPicPr>
        <p:blipFill>
          <a:blip r:embed="rId2">
            <a:extLst/>
          </a:blip>
          <a:stretch>
            <a:fillRect/>
          </a:stretch>
        </p:blipFill>
        <p:spPr>
          <a:xfrm>
            <a:off x="-25400" y="927100"/>
            <a:ext cx="13055600" cy="7900079"/>
          </a:xfrm>
          <a:prstGeom prst="rect">
            <a:avLst/>
          </a:prstGeom>
          <a:ln w="12700">
            <a:miter lim="400000"/>
          </a:ln>
        </p:spPr>
      </p:pic>
      <p:sp>
        <p:nvSpPr>
          <p:cNvPr id="447" name="Shape 447"/>
          <p:cNvSpPr/>
          <p:nvPr/>
        </p:nvSpPr>
        <p:spPr>
          <a:xfrm>
            <a:off x="8036197" y="9093200"/>
            <a:ext cx="4769496"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929292"/>
                </a:solidFill>
                <a:latin typeface="Gill Sans"/>
                <a:ea typeface="Gill Sans"/>
                <a:cs typeface="Gill Sans"/>
                <a:sym typeface="Gill Sans"/>
              </a:defRPr>
            </a:lvl1pPr>
          </a:lstStyle>
          <a:p>
            <a:pPr/>
            <a:r>
              <a:t>Glenn VanBlaricom, Carolyn Friedman</a:t>
            </a:r>
          </a:p>
        </p:txBody>
      </p:sp>
      <p:sp>
        <p:nvSpPr>
          <p:cNvPr id="448" name="Shape 448"/>
          <p:cNvSpPr/>
          <p:nvPr/>
        </p:nvSpPr>
        <p:spPr>
          <a:xfrm>
            <a:off x="2862392" y="7404100"/>
            <a:ext cx="3789761"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Disease Pressure</a:t>
            </a:r>
          </a:p>
        </p:txBody>
      </p:sp>
      <p:sp>
        <p:nvSpPr>
          <p:cNvPr id="449" name="Shape 449"/>
          <p:cNvSpPr/>
          <p:nvPr/>
        </p:nvSpPr>
        <p:spPr>
          <a:xfrm>
            <a:off x="1819783" y="1892300"/>
            <a:ext cx="1353779"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Naive</a:t>
            </a:r>
          </a:p>
        </p:txBody>
      </p:sp>
      <p:pic>
        <p:nvPicPr>
          <p:cNvPr id="450" name="droppedImage.pdf"/>
          <p:cNvPicPr>
            <a:picLocks noChangeAspect="1"/>
          </p:cNvPicPr>
          <p:nvPr/>
        </p:nvPicPr>
        <p:blipFill>
          <a:blip r:embed="rId3">
            <a:extLst/>
          </a:blip>
          <a:stretch>
            <a:fillRect/>
          </a:stretch>
        </p:blipFill>
        <p:spPr>
          <a:xfrm>
            <a:off x="10172700" y="88900"/>
            <a:ext cx="2876245" cy="1854200"/>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2" name="CIMG1146.jpg"/>
          <p:cNvPicPr>
            <a:picLocks noChangeAspect="1"/>
          </p:cNvPicPr>
          <p:nvPr/>
        </p:nvPicPr>
        <p:blipFill>
          <a:blip r:embed="rId2">
            <a:extLst/>
          </a:blip>
          <a:stretch>
            <a:fillRect/>
          </a:stretch>
        </p:blipFill>
        <p:spPr>
          <a:xfrm>
            <a:off x="76200" y="-38100"/>
            <a:ext cx="13106400" cy="9829800"/>
          </a:xfrm>
          <a:prstGeom prst="rect">
            <a:avLst/>
          </a:prstGeom>
          <a:ln w="12700">
            <a:miter lim="400000"/>
          </a:ln>
        </p:spPr>
      </p:pic>
      <p:sp>
        <p:nvSpPr>
          <p:cNvPr id="453" name="Shape 453"/>
          <p:cNvSpPr/>
          <p:nvPr/>
        </p:nvSpPr>
        <p:spPr>
          <a:xfrm>
            <a:off x="10605027" y="9150350"/>
            <a:ext cx="232529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212121"/>
                </a:solidFill>
                <a:latin typeface="Gill Sans"/>
                <a:ea typeface="Gill Sans"/>
                <a:cs typeface="Gill Sans"/>
                <a:sym typeface="Gill Sans"/>
              </a:defRPr>
            </a:lvl1pPr>
          </a:lstStyle>
          <a:p>
            <a:pPr/>
            <a:r>
              <a:t>Carolyn Friedman</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5" name="CIMG1146.jpg"/>
          <p:cNvPicPr>
            <a:picLocks noChangeAspect="1"/>
          </p:cNvPicPr>
          <p:nvPr/>
        </p:nvPicPr>
        <p:blipFill>
          <a:blip r:embed="rId2">
            <a:extLst/>
          </a:blip>
          <a:stretch>
            <a:fillRect/>
          </a:stretch>
        </p:blipFill>
        <p:spPr>
          <a:xfrm>
            <a:off x="76200" y="-38100"/>
            <a:ext cx="13106400" cy="9829800"/>
          </a:xfrm>
          <a:prstGeom prst="rect">
            <a:avLst/>
          </a:prstGeom>
          <a:ln w="12700">
            <a:miter lim="400000"/>
          </a:ln>
        </p:spPr>
      </p:pic>
      <p:sp>
        <p:nvSpPr>
          <p:cNvPr id="456" name="Shape 456"/>
          <p:cNvSpPr/>
          <p:nvPr/>
        </p:nvSpPr>
        <p:spPr>
          <a:xfrm>
            <a:off x="10605027" y="9150350"/>
            <a:ext cx="232529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212121"/>
                </a:solidFill>
                <a:latin typeface="Gill Sans"/>
                <a:ea typeface="Gill Sans"/>
                <a:cs typeface="Gill Sans"/>
                <a:sym typeface="Gill Sans"/>
              </a:defRPr>
            </a:lvl1pPr>
          </a:lstStyle>
          <a:p>
            <a:pPr/>
            <a:r>
              <a:t>Carolyn Friedman</a:t>
            </a:r>
          </a:p>
        </p:txBody>
      </p:sp>
      <p:pic>
        <p:nvPicPr>
          <p:cNvPr id="457" name="droppedImage.pdf"/>
          <p:cNvPicPr>
            <a:picLocks noChangeAspect="1"/>
          </p:cNvPicPr>
          <p:nvPr/>
        </p:nvPicPr>
        <p:blipFill>
          <a:blip r:embed="rId3">
            <a:extLst/>
          </a:blip>
          <a:srcRect l="475" t="7675" r="2570" b="3631"/>
          <a:stretch>
            <a:fillRect/>
          </a:stretch>
        </p:blipFill>
        <p:spPr>
          <a:xfrm>
            <a:off x="3849551" y="59087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pic>
        <p:nvPicPr>
          <p:cNvPr id="458" name="droppedImage.pdf"/>
          <p:cNvPicPr>
            <a:picLocks noChangeAspect="1"/>
          </p:cNvPicPr>
          <p:nvPr/>
        </p:nvPicPr>
        <p:blipFill>
          <a:blip r:embed="rId3">
            <a:extLst/>
          </a:blip>
          <a:srcRect l="475" t="7675" r="2570" b="3631"/>
          <a:stretch>
            <a:fillRect/>
          </a:stretch>
        </p:blipFill>
        <p:spPr>
          <a:xfrm>
            <a:off x="8078652" y="66453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pic>
        <p:nvPicPr>
          <p:cNvPr id="459" name="droppedImage.pdf"/>
          <p:cNvPicPr>
            <a:picLocks noChangeAspect="1"/>
          </p:cNvPicPr>
          <p:nvPr/>
        </p:nvPicPr>
        <p:blipFill>
          <a:blip r:embed="rId3">
            <a:extLst/>
          </a:blip>
          <a:srcRect l="475" t="7675" r="2570" b="3631"/>
          <a:stretch>
            <a:fillRect/>
          </a:stretch>
        </p:blipFill>
        <p:spPr>
          <a:xfrm>
            <a:off x="5221151" y="89694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pic>
        <p:nvPicPr>
          <p:cNvPr id="460" name="droppedImage.pdf"/>
          <p:cNvPicPr>
            <a:picLocks noChangeAspect="1"/>
          </p:cNvPicPr>
          <p:nvPr/>
        </p:nvPicPr>
        <p:blipFill>
          <a:blip r:embed="rId4">
            <a:extLst/>
          </a:blip>
          <a:srcRect l="141" t="200" r="115" b="180"/>
          <a:stretch>
            <a:fillRect/>
          </a:stretch>
        </p:blipFill>
        <p:spPr>
          <a:xfrm>
            <a:off x="9804658" y="4525168"/>
            <a:ext cx="2511426" cy="19736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15" y="0"/>
                </a:moveTo>
                <a:lnTo>
                  <a:pt x="2690" y="4"/>
                </a:lnTo>
                <a:lnTo>
                  <a:pt x="2495" y="13"/>
                </a:lnTo>
                <a:lnTo>
                  <a:pt x="2376" y="22"/>
                </a:lnTo>
                <a:lnTo>
                  <a:pt x="2335" y="30"/>
                </a:lnTo>
                <a:lnTo>
                  <a:pt x="2273" y="78"/>
                </a:lnTo>
                <a:lnTo>
                  <a:pt x="2181" y="100"/>
                </a:lnTo>
                <a:lnTo>
                  <a:pt x="2014" y="174"/>
                </a:lnTo>
                <a:lnTo>
                  <a:pt x="1754" y="343"/>
                </a:lnTo>
                <a:lnTo>
                  <a:pt x="1502" y="547"/>
                </a:lnTo>
                <a:lnTo>
                  <a:pt x="1338" y="717"/>
                </a:lnTo>
                <a:lnTo>
                  <a:pt x="1270" y="777"/>
                </a:lnTo>
                <a:lnTo>
                  <a:pt x="1174" y="786"/>
                </a:lnTo>
                <a:lnTo>
                  <a:pt x="1178" y="895"/>
                </a:lnTo>
                <a:lnTo>
                  <a:pt x="1133" y="1086"/>
                </a:lnTo>
                <a:lnTo>
                  <a:pt x="1075" y="1386"/>
                </a:lnTo>
                <a:lnTo>
                  <a:pt x="1051" y="1768"/>
                </a:lnTo>
                <a:lnTo>
                  <a:pt x="1048" y="2002"/>
                </a:lnTo>
                <a:lnTo>
                  <a:pt x="1031" y="2146"/>
                </a:lnTo>
                <a:lnTo>
                  <a:pt x="993" y="2224"/>
                </a:lnTo>
                <a:lnTo>
                  <a:pt x="925" y="2272"/>
                </a:lnTo>
                <a:lnTo>
                  <a:pt x="659" y="2519"/>
                </a:lnTo>
                <a:lnTo>
                  <a:pt x="382" y="2941"/>
                </a:lnTo>
                <a:lnTo>
                  <a:pt x="171" y="3414"/>
                </a:lnTo>
                <a:lnTo>
                  <a:pt x="82" y="3809"/>
                </a:lnTo>
                <a:lnTo>
                  <a:pt x="65" y="4013"/>
                </a:lnTo>
                <a:lnTo>
                  <a:pt x="27" y="4126"/>
                </a:lnTo>
                <a:lnTo>
                  <a:pt x="14" y="4278"/>
                </a:lnTo>
                <a:lnTo>
                  <a:pt x="0" y="4704"/>
                </a:lnTo>
                <a:lnTo>
                  <a:pt x="0" y="4769"/>
                </a:lnTo>
                <a:lnTo>
                  <a:pt x="27" y="4995"/>
                </a:lnTo>
                <a:lnTo>
                  <a:pt x="65" y="5117"/>
                </a:lnTo>
                <a:lnTo>
                  <a:pt x="82" y="5347"/>
                </a:lnTo>
                <a:lnTo>
                  <a:pt x="106" y="5603"/>
                </a:lnTo>
                <a:lnTo>
                  <a:pt x="177" y="5807"/>
                </a:lnTo>
                <a:lnTo>
                  <a:pt x="307" y="5977"/>
                </a:lnTo>
                <a:lnTo>
                  <a:pt x="502" y="6129"/>
                </a:lnTo>
                <a:lnTo>
                  <a:pt x="720" y="6298"/>
                </a:lnTo>
                <a:lnTo>
                  <a:pt x="908" y="6489"/>
                </a:lnTo>
                <a:lnTo>
                  <a:pt x="1130" y="6711"/>
                </a:lnTo>
                <a:lnTo>
                  <a:pt x="1372" y="6832"/>
                </a:lnTo>
                <a:lnTo>
                  <a:pt x="1710" y="6867"/>
                </a:lnTo>
                <a:lnTo>
                  <a:pt x="2219" y="6841"/>
                </a:lnTo>
                <a:lnTo>
                  <a:pt x="2584" y="6811"/>
                </a:lnTo>
                <a:lnTo>
                  <a:pt x="2871" y="6806"/>
                </a:lnTo>
                <a:lnTo>
                  <a:pt x="3120" y="6841"/>
                </a:lnTo>
                <a:lnTo>
                  <a:pt x="3359" y="6932"/>
                </a:lnTo>
                <a:lnTo>
                  <a:pt x="3628" y="7097"/>
                </a:lnTo>
                <a:lnTo>
                  <a:pt x="3960" y="7362"/>
                </a:lnTo>
                <a:lnTo>
                  <a:pt x="4390" y="7736"/>
                </a:lnTo>
                <a:lnTo>
                  <a:pt x="4953" y="8235"/>
                </a:lnTo>
                <a:lnTo>
                  <a:pt x="5298" y="8544"/>
                </a:lnTo>
                <a:lnTo>
                  <a:pt x="5560" y="8782"/>
                </a:lnTo>
                <a:lnTo>
                  <a:pt x="5752" y="8965"/>
                </a:lnTo>
                <a:lnTo>
                  <a:pt x="5888" y="9108"/>
                </a:lnTo>
                <a:lnTo>
                  <a:pt x="5977" y="9217"/>
                </a:lnTo>
                <a:lnTo>
                  <a:pt x="6031" y="9308"/>
                </a:lnTo>
                <a:lnTo>
                  <a:pt x="6062" y="9395"/>
                </a:lnTo>
                <a:lnTo>
                  <a:pt x="6079" y="9490"/>
                </a:lnTo>
                <a:lnTo>
                  <a:pt x="6130" y="9799"/>
                </a:lnTo>
                <a:lnTo>
                  <a:pt x="6185" y="10125"/>
                </a:lnTo>
                <a:lnTo>
                  <a:pt x="6216" y="10324"/>
                </a:lnTo>
                <a:lnTo>
                  <a:pt x="6209" y="10489"/>
                </a:lnTo>
                <a:lnTo>
                  <a:pt x="6151" y="10685"/>
                </a:lnTo>
                <a:lnTo>
                  <a:pt x="6035" y="10980"/>
                </a:lnTo>
                <a:lnTo>
                  <a:pt x="5847" y="11354"/>
                </a:lnTo>
                <a:lnTo>
                  <a:pt x="5605" y="11732"/>
                </a:lnTo>
                <a:lnTo>
                  <a:pt x="5373" y="12023"/>
                </a:lnTo>
                <a:lnTo>
                  <a:pt x="5212" y="12140"/>
                </a:lnTo>
                <a:lnTo>
                  <a:pt x="5137" y="12253"/>
                </a:lnTo>
                <a:lnTo>
                  <a:pt x="5042" y="12522"/>
                </a:lnTo>
                <a:lnTo>
                  <a:pt x="4963" y="12839"/>
                </a:lnTo>
                <a:lnTo>
                  <a:pt x="4929" y="13096"/>
                </a:lnTo>
                <a:lnTo>
                  <a:pt x="4973" y="13360"/>
                </a:lnTo>
                <a:lnTo>
                  <a:pt x="5100" y="13660"/>
                </a:lnTo>
                <a:lnTo>
                  <a:pt x="5219" y="13903"/>
                </a:lnTo>
                <a:lnTo>
                  <a:pt x="5270" y="14034"/>
                </a:lnTo>
                <a:lnTo>
                  <a:pt x="5226" y="14099"/>
                </a:lnTo>
                <a:lnTo>
                  <a:pt x="5113" y="14212"/>
                </a:lnTo>
                <a:lnTo>
                  <a:pt x="4946" y="14359"/>
                </a:lnTo>
                <a:lnTo>
                  <a:pt x="4748" y="14516"/>
                </a:lnTo>
                <a:lnTo>
                  <a:pt x="4536" y="14677"/>
                </a:lnTo>
                <a:lnTo>
                  <a:pt x="4328" y="14820"/>
                </a:lnTo>
                <a:lnTo>
                  <a:pt x="4151" y="14937"/>
                </a:lnTo>
                <a:lnTo>
                  <a:pt x="4014" y="15007"/>
                </a:lnTo>
                <a:lnTo>
                  <a:pt x="3700" y="15128"/>
                </a:lnTo>
                <a:lnTo>
                  <a:pt x="2860" y="14863"/>
                </a:lnTo>
                <a:lnTo>
                  <a:pt x="2021" y="14594"/>
                </a:lnTo>
                <a:lnTo>
                  <a:pt x="1751" y="14816"/>
                </a:lnTo>
                <a:lnTo>
                  <a:pt x="1437" y="15059"/>
                </a:lnTo>
                <a:lnTo>
                  <a:pt x="1068" y="15332"/>
                </a:lnTo>
                <a:lnTo>
                  <a:pt x="894" y="15467"/>
                </a:lnTo>
                <a:lnTo>
                  <a:pt x="727" y="15619"/>
                </a:lnTo>
                <a:lnTo>
                  <a:pt x="580" y="15767"/>
                </a:lnTo>
                <a:lnTo>
                  <a:pt x="478" y="15893"/>
                </a:lnTo>
                <a:lnTo>
                  <a:pt x="331" y="16145"/>
                </a:lnTo>
                <a:lnTo>
                  <a:pt x="205" y="16423"/>
                </a:lnTo>
                <a:lnTo>
                  <a:pt x="119" y="16688"/>
                </a:lnTo>
                <a:lnTo>
                  <a:pt x="85" y="16905"/>
                </a:lnTo>
                <a:lnTo>
                  <a:pt x="68" y="17026"/>
                </a:lnTo>
                <a:lnTo>
                  <a:pt x="27" y="17109"/>
                </a:lnTo>
                <a:lnTo>
                  <a:pt x="3" y="17257"/>
                </a:lnTo>
                <a:lnTo>
                  <a:pt x="7" y="17422"/>
                </a:lnTo>
                <a:lnTo>
                  <a:pt x="17" y="17608"/>
                </a:lnTo>
                <a:lnTo>
                  <a:pt x="65" y="17730"/>
                </a:lnTo>
                <a:lnTo>
                  <a:pt x="102" y="17973"/>
                </a:lnTo>
                <a:lnTo>
                  <a:pt x="164" y="18295"/>
                </a:lnTo>
                <a:lnTo>
                  <a:pt x="256" y="18599"/>
                </a:lnTo>
                <a:lnTo>
                  <a:pt x="335" y="18764"/>
                </a:lnTo>
                <a:lnTo>
                  <a:pt x="434" y="18890"/>
                </a:lnTo>
                <a:lnTo>
                  <a:pt x="577" y="19007"/>
                </a:lnTo>
                <a:lnTo>
                  <a:pt x="799" y="19146"/>
                </a:lnTo>
                <a:lnTo>
                  <a:pt x="1024" y="19285"/>
                </a:lnTo>
                <a:lnTo>
                  <a:pt x="1150" y="19385"/>
                </a:lnTo>
                <a:lnTo>
                  <a:pt x="1208" y="19480"/>
                </a:lnTo>
                <a:lnTo>
                  <a:pt x="1222" y="19593"/>
                </a:lnTo>
                <a:lnTo>
                  <a:pt x="1242" y="19711"/>
                </a:lnTo>
                <a:lnTo>
                  <a:pt x="1301" y="19889"/>
                </a:lnTo>
                <a:lnTo>
                  <a:pt x="1389" y="20106"/>
                </a:lnTo>
                <a:lnTo>
                  <a:pt x="1498" y="20336"/>
                </a:lnTo>
                <a:lnTo>
                  <a:pt x="1652" y="20623"/>
                </a:lnTo>
                <a:lnTo>
                  <a:pt x="1782" y="20823"/>
                </a:lnTo>
                <a:lnTo>
                  <a:pt x="1925" y="20970"/>
                </a:lnTo>
                <a:lnTo>
                  <a:pt x="2109" y="21105"/>
                </a:lnTo>
                <a:lnTo>
                  <a:pt x="2430" y="21292"/>
                </a:lnTo>
                <a:lnTo>
                  <a:pt x="2720" y="21422"/>
                </a:lnTo>
                <a:lnTo>
                  <a:pt x="2922" y="21504"/>
                </a:lnTo>
                <a:lnTo>
                  <a:pt x="3024" y="21578"/>
                </a:lnTo>
                <a:lnTo>
                  <a:pt x="3075" y="21583"/>
                </a:lnTo>
                <a:lnTo>
                  <a:pt x="3219" y="21591"/>
                </a:lnTo>
                <a:lnTo>
                  <a:pt x="3448" y="21596"/>
                </a:lnTo>
                <a:lnTo>
                  <a:pt x="3680" y="21600"/>
                </a:lnTo>
                <a:lnTo>
                  <a:pt x="3847" y="21378"/>
                </a:lnTo>
                <a:lnTo>
                  <a:pt x="4079" y="21135"/>
                </a:lnTo>
                <a:lnTo>
                  <a:pt x="4359" y="20909"/>
                </a:lnTo>
                <a:lnTo>
                  <a:pt x="4598" y="20718"/>
                </a:lnTo>
                <a:lnTo>
                  <a:pt x="4734" y="20566"/>
                </a:lnTo>
                <a:lnTo>
                  <a:pt x="4772" y="20458"/>
                </a:lnTo>
                <a:lnTo>
                  <a:pt x="4833" y="20245"/>
                </a:lnTo>
                <a:lnTo>
                  <a:pt x="4905" y="19963"/>
                </a:lnTo>
                <a:lnTo>
                  <a:pt x="4984" y="19645"/>
                </a:lnTo>
                <a:lnTo>
                  <a:pt x="5130" y="19050"/>
                </a:lnTo>
                <a:lnTo>
                  <a:pt x="5260" y="18633"/>
                </a:lnTo>
                <a:lnTo>
                  <a:pt x="5393" y="18342"/>
                </a:lnTo>
                <a:lnTo>
                  <a:pt x="5543" y="18112"/>
                </a:lnTo>
                <a:lnTo>
                  <a:pt x="5700" y="17951"/>
                </a:lnTo>
                <a:lnTo>
                  <a:pt x="6008" y="17660"/>
                </a:lnTo>
                <a:lnTo>
                  <a:pt x="6417" y="17283"/>
                </a:lnTo>
                <a:lnTo>
                  <a:pt x="6888" y="16861"/>
                </a:lnTo>
                <a:lnTo>
                  <a:pt x="8069" y="15819"/>
                </a:lnTo>
                <a:lnTo>
                  <a:pt x="8209" y="15988"/>
                </a:lnTo>
                <a:lnTo>
                  <a:pt x="8284" y="16110"/>
                </a:lnTo>
                <a:lnTo>
                  <a:pt x="8387" y="16305"/>
                </a:lnTo>
                <a:lnTo>
                  <a:pt x="8499" y="16553"/>
                </a:lnTo>
                <a:lnTo>
                  <a:pt x="8609" y="16827"/>
                </a:lnTo>
                <a:lnTo>
                  <a:pt x="8827" y="17365"/>
                </a:lnTo>
                <a:lnTo>
                  <a:pt x="9008" y="17704"/>
                </a:lnTo>
                <a:lnTo>
                  <a:pt x="9216" y="17930"/>
                </a:lnTo>
                <a:lnTo>
                  <a:pt x="9510" y="18130"/>
                </a:lnTo>
                <a:lnTo>
                  <a:pt x="10073" y="18429"/>
                </a:lnTo>
                <a:lnTo>
                  <a:pt x="10554" y="18577"/>
                </a:lnTo>
                <a:lnTo>
                  <a:pt x="10950" y="18573"/>
                </a:lnTo>
                <a:lnTo>
                  <a:pt x="11254" y="18412"/>
                </a:lnTo>
                <a:lnTo>
                  <a:pt x="11421" y="18286"/>
                </a:lnTo>
                <a:lnTo>
                  <a:pt x="11554" y="18229"/>
                </a:lnTo>
                <a:lnTo>
                  <a:pt x="11653" y="18212"/>
                </a:lnTo>
                <a:lnTo>
                  <a:pt x="11800" y="18151"/>
                </a:lnTo>
                <a:lnTo>
                  <a:pt x="12012" y="18038"/>
                </a:lnTo>
                <a:lnTo>
                  <a:pt x="12309" y="17865"/>
                </a:lnTo>
                <a:lnTo>
                  <a:pt x="12510" y="17760"/>
                </a:lnTo>
                <a:lnTo>
                  <a:pt x="12681" y="17691"/>
                </a:lnTo>
                <a:lnTo>
                  <a:pt x="12916" y="17591"/>
                </a:lnTo>
                <a:lnTo>
                  <a:pt x="13101" y="17404"/>
                </a:lnTo>
                <a:lnTo>
                  <a:pt x="13254" y="17113"/>
                </a:lnTo>
                <a:lnTo>
                  <a:pt x="13391" y="16692"/>
                </a:lnTo>
                <a:lnTo>
                  <a:pt x="13462" y="16440"/>
                </a:lnTo>
                <a:lnTo>
                  <a:pt x="13527" y="16227"/>
                </a:lnTo>
                <a:lnTo>
                  <a:pt x="13582" y="16071"/>
                </a:lnTo>
                <a:lnTo>
                  <a:pt x="13619" y="15993"/>
                </a:lnTo>
                <a:lnTo>
                  <a:pt x="13725" y="16040"/>
                </a:lnTo>
                <a:lnTo>
                  <a:pt x="13971" y="16223"/>
                </a:lnTo>
                <a:lnTo>
                  <a:pt x="14309" y="16501"/>
                </a:lnTo>
                <a:lnTo>
                  <a:pt x="14708" y="16840"/>
                </a:lnTo>
                <a:lnTo>
                  <a:pt x="15121" y="17204"/>
                </a:lnTo>
                <a:lnTo>
                  <a:pt x="15507" y="17561"/>
                </a:lnTo>
                <a:lnTo>
                  <a:pt x="15831" y="17873"/>
                </a:lnTo>
                <a:lnTo>
                  <a:pt x="16050" y="18108"/>
                </a:lnTo>
                <a:lnTo>
                  <a:pt x="16135" y="18212"/>
                </a:lnTo>
                <a:lnTo>
                  <a:pt x="16203" y="18308"/>
                </a:lnTo>
                <a:lnTo>
                  <a:pt x="16261" y="18412"/>
                </a:lnTo>
                <a:lnTo>
                  <a:pt x="16316" y="18538"/>
                </a:lnTo>
                <a:lnTo>
                  <a:pt x="16371" y="18694"/>
                </a:lnTo>
                <a:lnTo>
                  <a:pt x="16429" y="18894"/>
                </a:lnTo>
                <a:lnTo>
                  <a:pt x="16497" y="19159"/>
                </a:lnTo>
                <a:lnTo>
                  <a:pt x="16582" y="19489"/>
                </a:lnTo>
                <a:lnTo>
                  <a:pt x="16729" y="20054"/>
                </a:lnTo>
                <a:lnTo>
                  <a:pt x="16835" y="20401"/>
                </a:lnTo>
                <a:lnTo>
                  <a:pt x="16927" y="20605"/>
                </a:lnTo>
                <a:lnTo>
                  <a:pt x="17033" y="20736"/>
                </a:lnTo>
                <a:lnTo>
                  <a:pt x="17183" y="20862"/>
                </a:lnTo>
                <a:lnTo>
                  <a:pt x="17282" y="20914"/>
                </a:lnTo>
                <a:lnTo>
                  <a:pt x="17333" y="20944"/>
                </a:lnTo>
                <a:lnTo>
                  <a:pt x="17422" y="21022"/>
                </a:lnTo>
                <a:lnTo>
                  <a:pt x="17538" y="21135"/>
                </a:lnTo>
                <a:lnTo>
                  <a:pt x="17671" y="21279"/>
                </a:lnTo>
                <a:lnTo>
                  <a:pt x="17958" y="21600"/>
                </a:lnTo>
                <a:lnTo>
                  <a:pt x="18163" y="21596"/>
                </a:lnTo>
                <a:lnTo>
                  <a:pt x="18388" y="21587"/>
                </a:lnTo>
                <a:lnTo>
                  <a:pt x="18528" y="21583"/>
                </a:lnTo>
                <a:lnTo>
                  <a:pt x="18579" y="21574"/>
                </a:lnTo>
                <a:lnTo>
                  <a:pt x="18709" y="21496"/>
                </a:lnTo>
                <a:lnTo>
                  <a:pt x="18948" y="21392"/>
                </a:lnTo>
                <a:lnTo>
                  <a:pt x="19429" y="21153"/>
                </a:lnTo>
                <a:lnTo>
                  <a:pt x="19811" y="20818"/>
                </a:lnTo>
                <a:lnTo>
                  <a:pt x="20108" y="20362"/>
                </a:lnTo>
                <a:lnTo>
                  <a:pt x="20347" y="19767"/>
                </a:lnTo>
                <a:lnTo>
                  <a:pt x="20426" y="19533"/>
                </a:lnTo>
                <a:lnTo>
                  <a:pt x="20515" y="19380"/>
                </a:lnTo>
                <a:lnTo>
                  <a:pt x="20641" y="19259"/>
                </a:lnTo>
                <a:lnTo>
                  <a:pt x="20852" y="19120"/>
                </a:lnTo>
                <a:lnTo>
                  <a:pt x="21119" y="18920"/>
                </a:lnTo>
                <a:lnTo>
                  <a:pt x="21303" y="18703"/>
                </a:lnTo>
                <a:lnTo>
                  <a:pt x="21423" y="18438"/>
                </a:lnTo>
                <a:lnTo>
                  <a:pt x="21487" y="18104"/>
                </a:lnTo>
                <a:lnTo>
                  <a:pt x="21528" y="17873"/>
                </a:lnTo>
                <a:lnTo>
                  <a:pt x="21580" y="17704"/>
                </a:lnTo>
                <a:lnTo>
                  <a:pt x="21586" y="17574"/>
                </a:lnTo>
                <a:lnTo>
                  <a:pt x="21590" y="17356"/>
                </a:lnTo>
                <a:lnTo>
                  <a:pt x="21593" y="17126"/>
                </a:lnTo>
                <a:lnTo>
                  <a:pt x="21586" y="17018"/>
                </a:lnTo>
                <a:lnTo>
                  <a:pt x="21576" y="16957"/>
                </a:lnTo>
                <a:lnTo>
                  <a:pt x="21525" y="16822"/>
                </a:lnTo>
                <a:lnTo>
                  <a:pt x="21463" y="16588"/>
                </a:lnTo>
                <a:lnTo>
                  <a:pt x="21354" y="16297"/>
                </a:lnTo>
                <a:lnTo>
                  <a:pt x="21166" y="15967"/>
                </a:lnTo>
                <a:lnTo>
                  <a:pt x="20945" y="15671"/>
                </a:lnTo>
                <a:lnTo>
                  <a:pt x="20733" y="15476"/>
                </a:lnTo>
                <a:lnTo>
                  <a:pt x="20631" y="15402"/>
                </a:lnTo>
                <a:lnTo>
                  <a:pt x="20474" y="15285"/>
                </a:lnTo>
                <a:lnTo>
                  <a:pt x="20279" y="15141"/>
                </a:lnTo>
                <a:lnTo>
                  <a:pt x="20074" y="14981"/>
                </a:lnTo>
                <a:lnTo>
                  <a:pt x="19576" y="14594"/>
                </a:lnTo>
                <a:lnTo>
                  <a:pt x="18746" y="14863"/>
                </a:lnTo>
                <a:lnTo>
                  <a:pt x="17914" y="15133"/>
                </a:lnTo>
                <a:lnTo>
                  <a:pt x="17579" y="15002"/>
                </a:lnTo>
                <a:lnTo>
                  <a:pt x="17289" y="14837"/>
                </a:lnTo>
                <a:lnTo>
                  <a:pt x="16900" y="14555"/>
                </a:lnTo>
                <a:lnTo>
                  <a:pt x="16521" y="14234"/>
                </a:lnTo>
                <a:lnTo>
                  <a:pt x="16255" y="13964"/>
                </a:lnTo>
                <a:lnTo>
                  <a:pt x="16275" y="13803"/>
                </a:lnTo>
                <a:lnTo>
                  <a:pt x="16384" y="13486"/>
                </a:lnTo>
                <a:lnTo>
                  <a:pt x="16504" y="13117"/>
                </a:lnTo>
                <a:lnTo>
                  <a:pt x="16552" y="12831"/>
                </a:lnTo>
                <a:lnTo>
                  <a:pt x="16579" y="12561"/>
                </a:lnTo>
                <a:lnTo>
                  <a:pt x="16637" y="12240"/>
                </a:lnTo>
                <a:lnTo>
                  <a:pt x="16702" y="11923"/>
                </a:lnTo>
                <a:lnTo>
                  <a:pt x="16715" y="11680"/>
                </a:lnTo>
                <a:lnTo>
                  <a:pt x="16678" y="11462"/>
                </a:lnTo>
                <a:lnTo>
                  <a:pt x="16586" y="11232"/>
                </a:lnTo>
                <a:lnTo>
                  <a:pt x="16395" y="10950"/>
                </a:lnTo>
                <a:lnTo>
                  <a:pt x="16063" y="10689"/>
                </a:lnTo>
                <a:lnTo>
                  <a:pt x="15862" y="10546"/>
                </a:lnTo>
                <a:lnTo>
                  <a:pt x="15726" y="10420"/>
                </a:lnTo>
                <a:lnTo>
                  <a:pt x="15630" y="10285"/>
                </a:lnTo>
                <a:lnTo>
                  <a:pt x="15551" y="10107"/>
                </a:lnTo>
                <a:lnTo>
                  <a:pt x="15459" y="9881"/>
                </a:lnTo>
                <a:lnTo>
                  <a:pt x="15401" y="9703"/>
                </a:lnTo>
                <a:lnTo>
                  <a:pt x="15388" y="9560"/>
                </a:lnTo>
                <a:lnTo>
                  <a:pt x="15429" y="9421"/>
                </a:lnTo>
                <a:lnTo>
                  <a:pt x="15534" y="9269"/>
                </a:lnTo>
                <a:lnTo>
                  <a:pt x="15719" y="9078"/>
                </a:lnTo>
                <a:lnTo>
                  <a:pt x="15992" y="8826"/>
                </a:lnTo>
                <a:lnTo>
                  <a:pt x="16364" y="8496"/>
                </a:lnTo>
                <a:lnTo>
                  <a:pt x="16855" y="8061"/>
                </a:lnTo>
                <a:lnTo>
                  <a:pt x="17255" y="7710"/>
                </a:lnTo>
                <a:lnTo>
                  <a:pt x="17576" y="7436"/>
                </a:lnTo>
                <a:lnTo>
                  <a:pt x="17828" y="7223"/>
                </a:lnTo>
                <a:lnTo>
                  <a:pt x="18026" y="7071"/>
                </a:lnTo>
                <a:lnTo>
                  <a:pt x="18180" y="6967"/>
                </a:lnTo>
                <a:lnTo>
                  <a:pt x="18303" y="6893"/>
                </a:lnTo>
                <a:lnTo>
                  <a:pt x="18408" y="6854"/>
                </a:lnTo>
                <a:lnTo>
                  <a:pt x="18555" y="6824"/>
                </a:lnTo>
                <a:lnTo>
                  <a:pt x="18767" y="6811"/>
                </a:lnTo>
                <a:lnTo>
                  <a:pt x="19040" y="6815"/>
                </a:lnTo>
                <a:lnTo>
                  <a:pt x="19371" y="6837"/>
                </a:lnTo>
                <a:lnTo>
                  <a:pt x="19668" y="6854"/>
                </a:lnTo>
                <a:lnTo>
                  <a:pt x="19927" y="6867"/>
                </a:lnTo>
                <a:lnTo>
                  <a:pt x="20129" y="6867"/>
                </a:lnTo>
                <a:lnTo>
                  <a:pt x="20238" y="6863"/>
                </a:lnTo>
                <a:lnTo>
                  <a:pt x="20402" y="6758"/>
                </a:lnTo>
                <a:lnTo>
                  <a:pt x="20614" y="6559"/>
                </a:lnTo>
                <a:lnTo>
                  <a:pt x="20842" y="6328"/>
                </a:lnTo>
                <a:lnTo>
                  <a:pt x="21054" y="6159"/>
                </a:lnTo>
                <a:lnTo>
                  <a:pt x="21242" y="6020"/>
                </a:lnTo>
                <a:lnTo>
                  <a:pt x="21385" y="5877"/>
                </a:lnTo>
                <a:lnTo>
                  <a:pt x="21477" y="5733"/>
                </a:lnTo>
                <a:lnTo>
                  <a:pt x="21511" y="5603"/>
                </a:lnTo>
                <a:lnTo>
                  <a:pt x="21569" y="5434"/>
                </a:lnTo>
                <a:lnTo>
                  <a:pt x="21580" y="5377"/>
                </a:lnTo>
                <a:lnTo>
                  <a:pt x="21593" y="5234"/>
                </a:lnTo>
                <a:lnTo>
                  <a:pt x="21600" y="5060"/>
                </a:lnTo>
                <a:lnTo>
                  <a:pt x="21593" y="4561"/>
                </a:lnTo>
                <a:lnTo>
                  <a:pt x="21583" y="4131"/>
                </a:lnTo>
                <a:lnTo>
                  <a:pt x="21569" y="3983"/>
                </a:lnTo>
                <a:lnTo>
                  <a:pt x="21528" y="3896"/>
                </a:lnTo>
                <a:lnTo>
                  <a:pt x="21511" y="3757"/>
                </a:lnTo>
                <a:lnTo>
                  <a:pt x="21436" y="3423"/>
                </a:lnTo>
                <a:lnTo>
                  <a:pt x="21248" y="2997"/>
                </a:lnTo>
                <a:lnTo>
                  <a:pt x="21006" y="2593"/>
                </a:lnTo>
                <a:lnTo>
                  <a:pt x="20767" y="2324"/>
                </a:lnTo>
                <a:lnTo>
                  <a:pt x="20689" y="2246"/>
                </a:lnTo>
                <a:lnTo>
                  <a:pt x="20634" y="2128"/>
                </a:lnTo>
                <a:lnTo>
                  <a:pt x="20596" y="1937"/>
                </a:lnTo>
                <a:lnTo>
                  <a:pt x="20559" y="1624"/>
                </a:lnTo>
                <a:lnTo>
                  <a:pt x="20521" y="1316"/>
                </a:lnTo>
                <a:lnTo>
                  <a:pt x="20480" y="1103"/>
                </a:lnTo>
                <a:lnTo>
                  <a:pt x="20419" y="947"/>
                </a:lnTo>
                <a:lnTo>
                  <a:pt x="20334" y="817"/>
                </a:lnTo>
                <a:lnTo>
                  <a:pt x="20125" y="591"/>
                </a:lnTo>
                <a:lnTo>
                  <a:pt x="19849" y="361"/>
                </a:lnTo>
                <a:lnTo>
                  <a:pt x="19583" y="174"/>
                </a:lnTo>
                <a:lnTo>
                  <a:pt x="19402" y="100"/>
                </a:lnTo>
                <a:lnTo>
                  <a:pt x="19258" y="30"/>
                </a:lnTo>
                <a:lnTo>
                  <a:pt x="19217" y="22"/>
                </a:lnTo>
                <a:lnTo>
                  <a:pt x="19098" y="13"/>
                </a:lnTo>
                <a:lnTo>
                  <a:pt x="18903" y="4"/>
                </a:lnTo>
                <a:lnTo>
                  <a:pt x="18699" y="0"/>
                </a:lnTo>
                <a:lnTo>
                  <a:pt x="18562" y="22"/>
                </a:lnTo>
                <a:lnTo>
                  <a:pt x="18415" y="109"/>
                </a:lnTo>
                <a:lnTo>
                  <a:pt x="18207" y="222"/>
                </a:lnTo>
                <a:lnTo>
                  <a:pt x="17958" y="391"/>
                </a:lnTo>
                <a:lnTo>
                  <a:pt x="17719" y="608"/>
                </a:lnTo>
                <a:lnTo>
                  <a:pt x="17453" y="886"/>
                </a:lnTo>
                <a:lnTo>
                  <a:pt x="17142" y="1199"/>
                </a:lnTo>
                <a:lnTo>
                  <a:pt x="16958" y="1386"/>
                </a:lnTo>
                <a:lnTo>
                  <a:pt x="16849" y="1533"/>
                </a:lnTo>
                <a:lnTo>
                  <a:pt x="16791" y="1672"/>
                </a:lnTo>
                <a:lnTo>
                  <a:pt x="16756" y="1850"/>
                </a:lnTo>
                <a:lnTo>
                  <a:pt x="16729" y="2120"/>
                </a:lnTo>
                <a:lnTo>
                  <a:pt x="16719" y="2315"/>
                </a:lnTo>
                <a:lnTo>
                  <a:pt x="16715" y="2419"/>
                </a:lnTo>
                <a:lnTo>
                  <a:pt x="16705" y="2606"/>
                </a:lnTo>
                <a:lnTo>
                  <a:pt x="16685" y="2845"/>
                </a:lnTo>
                <a:lnTo>
                  <a:pt x="16661" y="3106"/>
                </a:lnTo>
                <a:lnTo>
                  <a:pt x="16620" y="3470"/>
                </a:lnTo>
                <a:lnTo>
                  <a:pt x="16572" y="3709"/>
                </a:lnTo>
                <a:lnTo>
                  <a:pt x="16494" y="3900"/>
                </a:lnTo>
                <a:lnTo>
                  <a:pt x="16360" y="4109"/>
                </a:lnTo>
                <a:lnTo>
                  <a:pt x="16207" y="4300"/>
                </a:lnTo>
                <a:lnTo>
                  <a:pt x="15958" y="4556"/>
                </a:lnTo>
                <a:lnTo>
                  <a:pt x="15650" y="4856"/>
                </a:lnTo>
                <a:lnTo>
                  <a:pt x="15313" y="5160"/>
                </a:lnTo>
                <a:lnTo>
                  <a:pt x="14985" y="5442"/>
                </a:lnTo>
                <a:lnTo>
                  <a:pt x="14698" y="5677"/>
                </a:lnTo>
                <a:lnTo>
                  <a:pt x="14490" y="5829"/>
                </a:lnTo>
                <a:lnTo>
                  <a:pt x="14387" y="5868"/>
                </a:lnTo>
                <a:lnTo>
                  <a:pt x="14350" y="5812"/>
                </a:lnTo>
                <a:lnTo>
                  <a:pt x="14288" y="5699"/>
                </a:lnTo>
                <a:lnTo>
                  <a:pt x="14210" y="5538"/>
                </a:lnTo>
                <a:lnTo>
                  <a:pt x="14125" y="5351"/>
                </a:lnTo>
                <a:lnTo>
                  <a:pt x="13927" y="4978"/>
                </a:lnTo>
                <a:lnTo>
                  <a:pt x="13677" y="4647"/>
                </a:lnTo>
                <a:lnTo>
                  <a:pt x="13370" y="4348"/>
                </a:lnTo>
                <a:lnTo>
                  <a:pt x="12995" y="4074"/>
                </a:lnTo>
                <a:lnTo>
                  <a:pt x="12479" y="3779"/>
                </a:lnTo>
                <a:lnTo>
                  <a:pt x="11978" y="3583"/>
                </a:lnTo>
                <a:lnTo>
                  <a:pt x="11445" y="3475"/>
                </a:lnTo>
                <a:lnTo>
                  <a:pt x="10827" y="3431"/>
                </a:lnTo>
                <a:lnTo>
                  <a:pt x="10343" y="3453"/>
                </a:lnTo>
                <a:lnTo>
                  <a:pt x="9895" y="3557"/>
                </a:lnTo>
                <a:lnTo>
                  <a:pt x="9431" y="3753"/>
                </a:lnTo>
                <a:lnTo>
                  <a:pt x="8899" y="4065"/>
                </a:lnTo>
                <a:lnTo>
                  <a:pt x="8376" y="4422"/>
                </a:lnTo>
                <a:lnTo>
                  <a:pt x="8001" y="4743"/>
                </a:lnTo>
                <a:lnTo>
                  <a:pt x="7725" y="5073"/>
                </a:lnTo>
                <a:lnTo>
                  <a:pt x="7499" y="5464"/>
                </a:lnTo>
                <a:lnTo>
                  <a:pt x="7393" y="5664"/>
                </a:lnTo>
                <a:lnTo>
                  <a:pt x="7301" y="5816"/>
                </a:lnTo>
                <a:lnTo>
                  <a:pt x="7230" y="5907"/>
                </a:lnTo>
                <a:lnTo>
                  <a:pt x="7185" y="5924"/>
                </a:lnTo>
                <a:lnTo>
                  <a:pt x="6991" y="5772"/>
                </a:lnTo>
                <a:lnTo>
                  <a:pt x="6745" y="5568"/>
                </a:lnTo>
                <a:lnTo>
                  <a:pt x="6472" y="5334"/>
                </a:lnTo>
                <a:lnTo>
                  <a:pt x="6192" y="5091"/>
                </a:lnTo>
                <a:lnTo>
                  <a:pt x="5929" y="4856"/>
                </a:lnTo>
                <a:lnTo>
                  <a:pt x="5704" y="4647"/>
                </a:lnTo>
                <a:lnTo>
                  <a:pt x="5537" y="4487"/>
                </a:lnTo>
                <a:lnTo>
                  <a:pt x="5451" y="4391"/>
                </a:lnTo>
                <a:lnTo>
                  <a:pt x="5304" y="4174"/>
                </a:lnTo>
                <a:lnTo>
                  <a:pt x="5192" y="4000"/>
                </a:lnTo>
                <a:lnTo>
                  <a:pt x="5110" y="3853"/>
                </a:lnTo>
                <a:lnTo>
                  <a:pt x="5052" y="3705"/>
                </a:lnTo>
                <a:lnTo>
                  <a:pt x="5011" y="3540"/>
                </a:lnTo>
                <a:lnTo>
                  <a:pt x="4980" y="3340"/>
                </a:lnTo>
                <a:lnTo>
                  <a:pt x="4953" y="3080"/>
                </a:lnTo>
                <a:lnTo>
                  <a:pt x="4926" y="2749"/>
                </a:lnTo>
                <a:lnTo>
                  <a:pt x="4891" y="2332"/>
                </a:lnTo>
                <a:lnTo>
                  <a:pt x="4861" y="2020"/>
                </a:lnTo>
                <a:lnTo>
                  <a:pt x="4833" y="1794"/>
                </a:lnTo>
                <a:lnTo>
                  <a:pt x="4803" y="1629"/>
                </a:lnTo>
                <a:lnTo>
                  <a:pt x="4765" y="1512"/>
                </a:lnTo>
                <a:lnTo>
                  <a:pt x="4714" y="1425"/>
                </a:lnTo>
                <a:lnTo>
                  <a:pt x="4646" y="1351"/>
                </a:lnTo>
                <a:lnTo>
                  <a:pt x="4553" y="1268"/>
                </a:lnTo>
                <a:lnTo>
                  <a:pt x="4294" y="1012"/>
                </a:lnTo>
                <a:lnTo>
                  <a:pt x="4011" y="721"/>
                </a:lnTo>
                <a:lnTo>
                  <a:pt x="3741" y="460"/>
                </a:lnTo>
                <a:lnTo>
                  <a:pt x="3509" y="278"/>
                </a:lnTo>
                <a:lnTo>
                  <a:pt x="3314" y="165"/>
                </a:lnTo>
                <a:lnTo>
                  <a:pt x="3137" y="56"/>
                </a:lnTo>
                <a:lnTo>
                  <a:pt x="3075" y="30"/>
                </a:lnTo>
                <a:lnTo>
                  <a:pt x="2987" y="9"/>
                </a:lnTo>
                <a:lnTo>
                  <a:pt x="2915" y="0"/>
                </a:lnTo>
                <a:close/>
              </a:path>
            </a:pathLst>
          </a:cu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nvSpPr>
        <p:spPr>
          <a:xfrm>
            <a:off x="1122" y="203199"/>
            <a:ext cx="4775201"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a:latin typeface="Gill Sans"/>
                <a:ea typeface="Gill Sans"/>
                <a:cs typeface="Gill Sans"/>
                <a:sym typeface="Gill Sans"/>
              </a:defRPr>
            </a:lvl1pPr>
          </a:lstStyle>
          <a:p>
            <a:pPr/>
            <a:r>
              <a:t>analagous to ...</a:t>
            </a:r>
          </a:p>
        </p:txBody>
      </p:sp>
      <p:pic>
        <p:nvPicPr>
          <p:cNvPr id="463" name="droppedImage.pdf"/>
          <p:cNvPicPr>
            <a:picLocks noChangeAspect="1"/>
          </p:cNvPicPr>
          <p:nvPr/>
        </p:nvPicPr>
        <p:blipFill>
          <a:blip r:embed="rId2">
            <a:extLst/>
          </a:blip>
          <a:stretch>
            <a:fillRect/>
          </a:stretch>
        </p:blipFill>
        <p:spPr>
          <a:xfrm>
            <a:off x="127000" y="1445809"/>
            <a:ext cx="12750801" cy="7774391"/>
          </a:xfrm>
          <a:prstGeom prst="rect">
            <a:avLst/>
          </a:prstGeom>
          <a:ln w="12700">
            <a:miter lim="400000"/>
          </a:ln>
        </p:spPr>
      </p:pic>
      <p:pic>
        <p:nvPicPr>
          <p:cNvPr id="464" name="droppedImage.pdf"/>
          <p:cNvPicPr>
            <a:picLocks noChangeAspect="1"/>
          </p:cNvPicPr>
          <p:nvPr/>
        </p:nvPicPr>
        <p:blipFill>
          <a:blip r:embed="rId3">
            <a:extLst/>
          </a:blip>
          <a:srcRect l="475" t="7675" r="2570" b="3631"/>
          <a:stretch>
            <a:fillRect/>
          </a:stretch>
        </p:blipFill>
        <p:spPr>
          <a:xfrm>
            <a:off x="2223951" y="66707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pic>
        <p:nvPicPr>
          <p:cNvPr id="465" name="droppedImage.pdf"/>
          <p:cNvPicPr>
            <a:picLocks noChangeAspect="1"/>
          </p:cNvPicPr>
          <p:nvPr/>
        </p:nvPicPr>
        <p:blipFill>
          <a:blip r:embed="rId3">
            <a:extLst/>
          </a:blip>
          <a:srcRect l="475" t="7675" r="2570" b="3631"/>
          <a:stretch>
            <a:fillRect/>
          </a:stretch>
        </p:blipFill>
        <p:spPr>
          <a:xfrm>
            <a:off x="7075352" y="52102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pic>
        <p:nvPicPr>
          <p:cNvPr id="466" name="droppedImage.pdf"/>
          <p:cNvPicPr>
            <a:picLocks noChangeAspect="1"/>
          </p:cNvPicPr>
          <p:nvPr/>
        </p:nvPicPr>
        <p:blipFill>
          <a:blip r:embed="rId3">
            <a:extLst/>
          </a:blip>
          <a:srcRect l="464" t="7656" r="2558" b="3597"/>
          <a:stretch>
            <a:fillRect/>
          </a:stretch>
        </p:blipFill>
        <p:spPr>
          <a:xfrm>
            <a:off x="10655702" y="4829103"/>
            <a:ext cx="660420" cy="482999"/>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500" y="0"/>
                </a:moveTo>
                <a:lnTo>
                  <a:pt x="1737" y="2359"/>
                </a:lnTo>
                <a:cubicBezTo>
                  <a:pt x="767" y="3656"/>
                  <a:pt x="-18" y="4786"/>
                  <a:pt x="0" y="4860"/>
                </a:cubicBezTo>
                <a:cubicBezTo>
                  <a:pt x="19" y="4933"/>
                  <a:pt x="526" y="5761"/>
                  <a:pt x="1128" y="6704"/>
                </a:cubicBezTo>
                <a:cubicBezTo>
                  <a:pt x="1730" y="7647"/>
                  <a:pt x="2213" y="8428"/>
                  <a:pt x="2204" y="8442"/>
                </a:cubicBezTo>
                <a:cubicBezTo>
                  <a:pt x="2195" y="8457"/>
                  <a:pt x="2384" y="8749"/>
                  <a:pt x="2619" y="9081"/>
                </a:cubicBezTo>
                <a:cubicBezTo>
                  <a:pt x="2853" y="9412"/>
                  <a:pt x="3418" y="10259"/>
                  <a:pt x="3876" y="10979"/>
                </a:cubicBezTo>
                <a:cubicBezTo>
                  <a:pt x="4334" y="11698"/>
                  <a:pt x="5295" y="13222"/>
                  <a:pt x="6015" y="14349"/>
                </a:cubicBezTo>
                <a:cubicBezTo>
                  <a:pt x="6735" y="15475"/>
                  <a:pt x="7311" y="16438"/>
                  <a:pt x="7298" y="16495"/>
                </a:cubicBezTo>
                <a:cubicBezTo>
                  <a:pt x="7286" y="16552"/>
                  <a:pt x="7316" y="16601"/>
                  <a:pt x="7363" y="16601"/>
                </a:cubicBezTo>
                <a:cubicBezTo>
                  <a:pt x="7447" y="16601"/>
                  <a:pt x="8706" y="18498"/>
                  <a:pt x="9968" y="20539"/>
                </a:cubicBezTo>
                <a:cubicBezTo>
                  <a:pt x="10319" y="21106"/>
                  <a:pt x="10623" y="21582"/>
                  <a:pt x="10642" y="21585"/>
                </a:cubicBezTo>
                <a:cubicBezTo>
                  <a:pt x="10726" y="21600"/>
                  <a:pt x="12198" y="19392"/>
                  <a:pt x="14738" y="15448"/>
                </a:cubicBezTo>
                <a:cubicBezTo>
                  <a:pt x="15257" y="14642"/>
                  <a:pt x="15721" y="13976"/>
                  <a:pt x="15762" y="13976"/>
                </a:cubicBezTo>
                <a:cubicBezTo>
                  <a:pt x="15804" y="13976"/>
                  <a:pt x="15850" y="13898"/>
                  <a:pt x="15866" y="13799"/>
                </a:cubicBezTo>
                <a:cubicBezTo>
                  <a:pt x="15882" y="13699"/>
                  <a:pt x="16328" y="12979"/>
                  <a:pt x="16864" y="12203"/>
                </a:cubicBezTo>
                <a:cubicBezTo>
                  <a:pt x="17400" y="11426"/>
                  <a:pt x="18049" y="10436"/>
                  <a:pt x="18303" y="10003"/>
                </a:cubicBezTo>
                <a:cubicBezTo>
                  <a:pt x="19104" y="8637"/>
                  <a:pt x="19703" y="7756"/>
                  <a:pt x="19781" y="7822"/>
                </a:cubicBezTo>
                <a:cubicBezTo>
                  <a:pt x="19822" y="7857"/>
                  <a:pt x="19858" y="7826"/>
                  <a:pt x="19858" y="7751"/>
                </a:cubicBezTo>
                <a:cubicBezTo>
                  <a:pt x="19858" y="7676"/>
                  <a:pt x="20251" y="7014"/>
                  <a:pt x="20727" y="6279"/>
                </a:cubicBezTo>
                <a:cubicBezTo>
                  <a:pt x="21203" y="5544"/>
                  <a:pt x="21582" y="4905"/>
                  <a:pt x="21569" y="4860"/>
                </a:cubicBezTo>
                <a:cubicBezTo>
                  <a:pt x="21557" y="4814"/>
                  <a:pt x="21116" y="4241"/>
                  <a:pt x="20584" y="3600"/>
                </a:cubicBezTo>
                <a:cubicBezTo>
                  <a:pt x="20053" y="2960"/>
                  <a:pt x="19180" y="1893"/>
                  <a:pt x="18653" y="1224"/>
                </a:cubicBezTo>
                <a:lnTo>
                  <a:pt x="17694" y="0"/>
                </a:lnTo>
                <a:lnTo>
                  <a:pt x="10590" y="0"/>
                </a:lnTo>
                <a:lnTo>
                  <a:pt x="3500" y="0"/>
                </a:lnTo>
                <a:close/>
              </a:path>
            </a:pathLst>
          </a:custGeom>
          <a:ln w="12700">
            <a:miter lim="400000"/>
          </a:ln>
        </p:spPr>
      </p:pic>
      <p:pic>
        <p:nvPicPr>
          <p:cNvPr id="467" name="droppedImage.pdf"/>
          <p:cNvPicPr>
            <a:picLocks noChangeAspect="1"/>
          </p:cNvPicPr>
          <p:nvPr/>
        </p:nvPicPr>
        <p:blipFill>
          <a:blip r:embed="rId3">
            <a:extLst/>
          </a:blip>
          <a:srcRect l="491" t="7672" r="2531" b="3614"/>
          <a:stretch>
            <a:fillRect/>
          </a:stretch>
        </p:blipFill>
        <p:spPr>
          <a:xfrm>
            <a:off x="10705326" y="4125350"/>
            <a:ext cx="546117" cy="399259"/>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6" y="0"/>
                </a:moveTo>
                <a:lnTo>
                  <a:pt x="1725" y="2360"/>
                </a:lnTo>
                <a:cubicBezTo>
                  <a:pt x="754" y="3658"/>
                  <a:pt x="-18" y="4776"/>
                  <a:pt x="0" y="4849"/>
                </a:cubicBezTo>
                <a:cubicBezTo>
                  <a:pt x="19" y="4923"/>
                  <a:pt x="527" y="5751"/>
                  <a:pt x="1129" y="6694"/>
                </a:cubicBezTo>
                <a:cubicBezTo>
                  <a:pt x="1731" y="7638"/>
                  <a:pt x="2204" y="8439"/>
                  <a:pt x="2195" y="8454"/>
                </a:cubicBezTo>
                <a:cubicBezTo>
                  <a:pt x="2186" y="8468"/>
                  <a:pt x="2368" y="8744"/>
                  <a:pt x="2602" y="9076"/>
                </a:cubicBezTo>
                <a:cubicBezTo>
                  <a:pt x="2837" y="9408"/>
                  <a:pt x="3414" y="10266"/>
                  <a:pt x="3872" y="10986"/>
                </a:cubicBezTo>
                <a:cubicBezTo>
                  <a:pt x="4330" y="11705"/>
                  <a:pt x="5284" y="13228"/>
                  <a:pt x="6004" y="14354"/>
                </a:cubicBezTo>
                <a:cubicBezTo>
                  <a:pt x="6724" y="15481"/>
                  <a:pt x="7302" y="16443"/>
                  <a:pt x="7289" y="16500"/>
                </a:cubicBezTo>
                <a:cubicBezTo>
                  <a:pt x="7277" y="16557"/>
                  <a:pt x="7320" y="16607"/>
                  <a:pt x="7368" y="16607"/>
                </a:cubicBezTo>
                <a:cubicBezTo>
                  <a:pt x="7452" y="16607"/>
                  <a:pt x="8707" y="18514"/>
                  <a:pt x="9970" y="20555"/>
                </a:cubicBezTo>
                <a:cubicBezTo>
                  <a:pt x="10321" y="21123"/>
                  <a:pt x="10625" y="21582"/>
                  <a:pt x="10644" y="21585"/>
                </a:cubicBezTo>
                <a:cubicBezTo>
                  <a:pt x="10728" y="21600"/>
                  <a:pt x="12195" y="19394"/>
                  <a:pt x="14735" y="15448"/>
                </a:cubicBezTo>
                <a:cubicBezTo>
                  <a:pt x="15254" y="14642"/>
                  <a:pt x="15713" y="13989"/>
                  <a:pt x="15754" y="13989"/>
                </a:cubicBezTo>
                <a:cubicBezTo>
                  <a:pt x="15795" y="13989"/>
                  <a:pt x="15847" y="13896"/>
                  <a:pt x="15864" y="13796"/>
                </a:cubicBezTo>
                <a:cubicBezTo>
                  <a:pt x="15880" y="13697"/>
                  <a:pt x="16331" y="12985"/>
                  <a:pt x="16867" y="12209"/>
                </a:cubicBezTo>
                <a:cubicBezTo>
                  <a:pt x="17403" y="11432"/>
                  <a:pt x="18039" y="10432"/>
                  <a:pt x="18293" y="9999"/>
                </a:cubicBezTo>
                <a:cubicBezTo>
                  <a:pt x="19095" y="8632"/>
                  <a:pt x="19705" y="7744"/>
                  <a:pt x="19782" y="7810"/>
                </a:cubicBezTo>
                <a:cubicBezTo>
                  <a:pt x="19824" y="7845"/>
                  <a:pt x="19861" y="7821"/>
                  <a:pt x="19861" y="7746"/>
                </a:cubicBezTo>
                <a:cubicBezTo>
                  <a:pt x="19861" y="7671"/>
                  <a:pt x="20247" y="7000"/>
                  <a:pt x="20723" y="6265"/>
                </a:cubicBezTo>
                <a:cubicBezTo>
                  <a:pt x="21199" y="5530"/>
                  <a:pt x="21582" y="4895"/>
                  <a:pt x="21569" y="4849"/>
                </a:cubicBezTo>
                <a:cubicBezTo>
                  <a:pt x="21557" y="4804"/>
                  <a:pt x="21098" y="4245"/>
                  <a:pt x="20566" y="3605"/>
                </a:cubicBezTo>
                <a:cubicBezTo>
                  <a:pt x="20035" y="2964"/>
                  <a:pt x="19181" y="1892"/>
                  <a:pt x="18654" y="1223"/>
                </a:cubicBezTo>
                <a:lnTo>
                  <a:pt x="17698" y="0"/>
                </a:lnTo>
                <a:lnTo>
                  <a:pt x="10597" y="0"/>
                </a:lnTo>
                <a:lnTo>
                  <a:pt x="3496" y="0"/>
                </a:lnTo>
                <a:close/>
              </a:path>
            </a:pathLst>
          </a:custGeom>
          <a:ln w="12700">
            <a:miter lim="400000"/>
          </a:ln>
        </p:spPr>
      </p:pic>
      <p:pic>
        <p:nvPicPr>
          <p:cNvPr id="468" name="droppedImage.pdf"/>
          <p:cNvPicPr>
            <a:picLocks noChangeAspect="1"/>
          </p:cNvPicPr>
          <p:nvPr/>
        </p:nvPicPr>
        <p:blipFill>
          <a:blip r:embed="rId4">
            <a:extLst/>
          </a:blip>
          <a:srcRect l="141" t="200" r="115" b="180"/>
          <a:stretch>
            <a:fillRect/>
          </a:stretch>
        </p:blipFill>
        <p:spPr>
          <a:xfrm>
            <a:off x="1816359" y="1985168"/>
            <a:ext cx="2511426" cy="19736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15" y="0"/>
                </a:moveTo>
                <a:lnTo>
                  <a:pt x="2690" y="4"/>
                </a:lnTo>
                <a:lnTo>
                  <a:pt x="2495" y="13"/>
                </a:lnTo>
                <a:lnTo>
                  <a:pt x="2376" y="22"/>
                </a:lnTo>
                <a:lnTo>
                  <a:pt x="2335" y="30"/>
                </a:lnTo>
                <a:lnTo>
                  <a:pt x="2273" y="78"/>
                </a:lnTo>
                <a:lnTo>
                  <a:pt x="2181" y="100"/>
                </a:lnTo>
                <a:lnTo>
                  <a:pt x="2014" y="174"/>
                </a:lnTo>
                <a:lnTo>
                  <a:pt x="1754" y="343"/>
                </a:lnTo>
                <a:lnTo>
                  <a:pt x="1502" y="547"/>
                </a:lnTo>
                <a:lnTo>
                  <a:pt x="1338" y="717"/>
                </a:lnTo>
                <a:lnTo>
                  <a:pt x="1270" y="777"/>
                </a:lnTo>
                <a:lnTo>
                  <a:pt x="1174" y="786"/>
                </a:lnTo>
                <a:lnTo>
                  <a:pt x="1178" y="895"/>
                </a:lnTo>
                <a:lnTo>
                  <a:pt x="1133" y="1086"/>
                </a:lnTo>
                <a:lnTo>
                  <a:pt x="1075" y="1386"/>
                </a:lnTo>
                <a:lnTo>
                  <a:pt x="1051" y="1768"/>
                </a:lnTo>
                <a:lnTo>
                  <a:pt x="1048" y="2002"/>
                </a:lnTo>
                <a:lnTo>
                  <a:pt x="1031" y="2146"/>
                </a:lnTo>
                <a:lnTo>
                  <a:pt x="993" y="2224"/>
                </a:lnTo>
                <a:lnTo>
                  <a:pt x="925" y="2272"/>
                </a:lnTo>
                <a:lnTo>
                  <a:pt x="659" y="2519"/>
                </a:lnTo>
                <a:lnTo>
                  <a:pt x="382" y="2941"/>
                </a:lnTo>
                <a:lnTo>
                  <a:pt x="171" y="3414"/>
                </a:lnTo>
                <a:lnTo>
                  <a:pt x="82" y="3809"/>
                </a:lnTo>
                <a:lnTo>
                  <a:pt x="65" y="4013"/>
                </a:lnTo>
                <a:lnTo>
                  <a:pt x="27" y="4126"/>
                </a:lnTo>
                <a:lnTo>
                  <a:pt x="14" y="4278"/>
                </a:lnTo>
                <a:lnTo>
                  <a:pt x="0" y="4704"/>
                </a:lnTo>
                <a:lnTo>
                  <a:pt x="0" y="4769"/>
                </a:lnTo>
                <a:lnTo>
                  <a:pt x="27" y="4995"/>
                </a:lnTo>
                <a:lnTo>
                  <a:pt x="65" y="5117"/>
                </a:lnTo>
                <a:lnTo>
                  <a:pt x="82" y="5347"/>
                </a:lnTo>
                <a:lnTo>
                  <a:pt x="106" y="5603"/>
                </a:lnTo>
                <a:lnTo>
                  <a:pt x="177" y="5807"/>
                </a:lnTo>
                <a:lnTo>
                  <a:pt x="307" y="5977"/>
                </a:lnTo>
                <a:lnTo>
                  <a:pt x="502" y="6129"/>
                </a:lnTo>
                <a:lnTo>
                  <a:pt x="720" y="6298"/>
                </a:lnTo>
                <a:lnTo>
                  <a:pt x="908" y="6489"/>
                </a:lnTo>
                <a:lnTo>
                  <a:pt x="1130" y="6711"/>
                </a:lnTo>
                <a:lnTo>
                  <a:pt x="1372" y="6832"/>
                </a:lnTo>
                <a:lnTo>
                  <a:pt x="1710" y="6867"/>
                </a:lnTo>
                <a:lnTo>
                  <a:pt x="2219" y="6841"/>
                </a:lnTo>
                <a:lnTo>
                  <a:pt x="2584" y="6811"/>
                </a:lnTo>
                <a:lnTo>
                  <a:pt x="2871" y="6806"/>
                </a:lnTo>
                <a:lnTo>
                  <a:pt x="3120" y="6841"/>
                </a:lnTo>
                <a:lnTo>
                  <a:pt x="3359" y="6932"/>
                </a:lnTo>
                <a:lnTo>
                  <a:pt x="3628" y="7097"/>
                </a:lnTo>
                <a:lnTo>
                  <a:pt x="3960" y="7362"/>
                </a:lnTo>
                <a:lnTo>
                  <a:pt x="4390" y="7736"/>
                </a:lnTo>
                <a:lnTo>
                  <a:pt x="4953" y="8235"/>
                </a:lnTo>
                <a:lnTo>
                  <a:pt x="5298" y="8544"/>
                </a:lnTo>
                <a:lnTo>
                  <a:pt x="5560" y="8782"/>
                </a:lnTo>
                <a:lnTo>
                  <a:pt x="5752" y="8965"/>
                </a:lnTo>
                <a:lnTo>
                  <a:pt x="5888" y="9108"/>
                </a:lnTo>
                <a:lnTo>
                  <a:pt x="5977" y="9217"/>
                </a:lnTo>
                <a:lnTo>
                  <a:pt x="6031" y="9308"/>
                </a:lnTo>
                <a:lnTo>
                  <a:pt x="6062" y="9395"/>
                </a:lnTo>
                <a:lnTo>
                  <a:pt x="6079" y="9490"/>
                </a:lnTo>
                <a:lnTo>
                  <a:pt x="6130" y="9799"/>
                </a:lnTo>
                <a:lnTo>
                  <a:pt x="6185" y="10125"/>
                </a:lnTo>
                <a:lnTo>
                  <a:pt x="6216" y="10324"/>
                </a:lnTo>
                <a:lnTo>
                  <a:pt x="6209" y="10489"/>
                </a:lnTo>
                <a:lnTo>
                  <a:pt x="6151" y="10685"/>
                </a:lnTo>
                <a:lnTo>
                  <a:pt x="6035" y="10980"/>
                </a:lnTo>
                <a:lnTo>
                  <a:pt x="5847" y="11354"/>
                </a:lnTo>
                <a:lnTo>
                  <a:pt x="5605" y="11732"/>
                </a:lnTo>
                <a:lnTo>
                  <a:pt x="5373" y="12023"/>
                </a:lnTo>
                <a:lnTo>
                  <a:pt x="5212" y="12140"/>
                </a:lnTo>
                <a:lnTo>
                  <a:pt x="5137" y="12253"/>
                </a:lnTo>
                <a:lnTo>
                  <a:pt x="5042" y="12522"/>
                </a:lnTo>
                <a:lnTo>
                  <a:pt x="4963" y="12839"/>
                </a:lnTo>
                <a:lnTo>
                  <a:pt x="4929" y="13096"/>
                </a:lnTo>
                <a:lnTo>
                  <a:pt x="4973" y="13360"/>
                </a:lnTo>
                <a:lnTo>
                  <a:pt x="5100" y="13660"/>
                </a:lnTo>
                <a:lnTo>
                  <a:pt x="5219" y="13903"/>
                </a:lnTo>
                <a:lnTo>
                  <a:pt x="5270" y="14034"/>
                </a:lnTo>
                <a:lnTo>
                  <a:pt x="5226" y="14099"/>
                </a:lnTo>
                <a:lnTo>
                  <a:pt x="5113" y="14212"/>
                </a:lnTo>
                <a:lnTo>
                  <a:pt x="4946" y="14359"/>
                </a:lnTo>
                <a:lnTo>
                  <a:pt x="4748" y="14516"/>
                </a:lnTo>
                <a:lnTo>
                  <a:pt x="4536" y="14677"/>
                </a:lnTo>
                <a:lnTo>
                  <a:pt x="4328" y="14820"/>
                </a:lnTo>
                <a:lnTo>
                  <a:pt x="4151" y="14937"/>
                </a:lnTo>
                <a:lnTo>
                  <a:pt x="4014" y="15007"/>
                </a:lnTo>
                <a:lnTo>
                  <a:pt x="3700" y="15128"/>
                </a:lnTo>
                <a:lnTo>
                  <a:pt x="2860" y="14863"/>
                </a:lnTo>
                <a:lnTo>
                  <a:pt x="2021" y="14594"/>
                </a:lnTo>
                <a:lnTo>
                  <a:pt x="1751" y="14816"/>
                </a:lnTo>
                <a:lnTo>
                  <a:pt x="1437" y="15059"/>
                </a:lnTo>
                <a:lnTo>
                  <a:pt x="1068" y="15332"/>
                </a:lnTo>
                <a:lnTo>
                  <a:pt x="894" y="15467"/>
                </a:lnTo>
                <a:lnTo>
                  <a:pt x="727" y="15619"/>
                </a:lnTo>
                <a:lnTo>
                  <a:pt x="580" y="15767"/>
                </a:lnTo>
                <a:lnTo>
                  <a:pt x="478" y="15893"/>
                </a:lnTo>
                <a:lnTo>
                  <a:pt x="331" y="16145"/>
                </a:lnTo>
                <a:lnTo>
                  <a:pt x="205" y="16423"/>
                </a:lnTo>
                <a:lnTo>
                  <a:pt x="119" y="16688"/>
                </a:lnTo>
                <a:lnTo>
                  <a:pt x="85" y="16905"/>
                </a:lnTo>
                <a:lnTo>
                  <a:pt x="68" y="17026"/>
                </a:lnTo>
                <a:lnTo>
                  <a:pt x="27" y="17109"/>
                </a:lnTo>
                <a:lnTo>
                  <a:pt x="3" y="17257"/>
                </a:lnTo>
                <a:lnTo>
                  <a:pt x="7" y="17422"/>
                </a:lnTo>
                <a:lnTo>
                  <a:pt x="17" y="17608"/>
                </a:lnTo>
                <a:lnTo>
                  <a:pt x="65" y="17730"/>
                </a:lnTo>
                <a:lnTo>
                  <a:pt x="102" y="17973"/>
                </a:lnTo>
                <a:lnTo>
                  <a:pt x="164" y="18295"/>
                </a:lnTo>
                <a:lnTo>
                  <a:pt x="256" y="18599"/>
                </a:lnTo>
                <a:lnTo>
                  <a:pt x="335" y="18764"/>
                </a:lnTo>
                <a:lnTo>
                  <a:pt x="434" y="18890"/>
                </a:lnTo>
                <a:lnTo>
                  <a:pt x="577" y="19007"/>
                </a:lnTo>
                <a:lnTo>
                  <a:pt x="799" y="19146"/>
                </a:lnTo>
                <a:lnTo>
                  <a:pt x="1024" y="19285"/>
                </a:lnTo>
                <a:lnTo>
                  <a:pt x="1150" y="19385"/>
                </a:lnTo>
                <a:lnTo>
                  <a:pt x="1208" y="19480"/>
                </a:lnTo>
                <a:lnTo>
                  <a:pt x="1222" y="19593"/>
                </a:lnTo>
                <a:lnTo>
                  <a:pt x="1242" y="19711"/>
                </a:lnTo>
                <a:lnTo>
                  <a:pt x="1301" y="19889"/>
                </a:lnTo>
                <a:lnTo>
                  <a:pt x="1389" y="20106"/>
                </a:lnTo>
                <a:lnTo>
                  <a:pt x="1498" y="20336"/>
                </a:lnTo>
                <a:lnTo>
                  <a:pt x="1652" y="20623"/>
                </a:lnTo>
                <a:lnTo>
                  <a:pt x="1782" y="20823"/>
                </a:lnTo>
                <a:lnTo>
                  <a:pt x="1925" y="20970"/>
                </a:lnTo>
                <a:lnTo>
                  <a:pt x="2109" y="21105"/>
                </a:lnTo>
                <a:lnTo>
                  <a:pt x="2430" y="21292"/>
                </a:lnTo>
                <a:lnTo>
                  <a:pt x="2720" y="21422"/>
                </a:lnTo>
                <a:lnTo>
                  <a:pt x="2922" y="21504"/>
                </a:lnTo>
                <a:lnTo>
                  <a:pt x="3024" y="21578"/>
                </a:lnTo>
                <a:lnTo>
                  <a:pt x="3075" y="21583"/>
                </a:lnTo>
                <a:lnTo>
                  <a:pt x="3219" y="21591"/>
                </a:lnTo>
                <a:lnTo>
                  <a:pt x="3448" y="21596"/>
                </a:lnTo>
                <a:lnTo>
                  <a:pt x="3680" y="21600"/>
                </a:lnTo>
                <a:lnTo>
                  <a:pt x="3847" y="21378"/>
                </a:lnTo>
                <a:lnTo>
                  <a:pt x="4079" y="21135"/>
                </a:lnTo>
                <a:lnTo>
                  <a:pt x="4359" y="20909"/>
                </a:lnTo>
                <a:lnTo>
                  <a:pt x="4598" y="20718"/>
                </a:lnTo>
                <a:lnTo>
                  <a:pt x="4734" y="20566"/>
                </a:lnTo>
                <a:lnTo>
                  <a:pt x="4772" y="20458"/>
                </a:lnTo>
                <a:lnTo>
                  <a:pt x="4833" y="20245"/>
                </a:lnTo>
                <a:lnTo>
                  <a:pt x="4905" y="19963"/>
                </a:lnTo>
                <a:lnTo>
                  <a:pt x="4984" y="19645"/>
                </a:lnTo>
                <a:lnTo>
                  <a:pt x="5130" y="19050"/>
                </a:lnTo>
                <a:lnTo>
                  <a:pt x="5260" y="18633"/>
                </a:lnTo>
                <a:lnTo>
                  <a:pt x="5393" y="18342"/>
                </a:lnTo>
                <a:lnTo>
                  <a:pt x="5543" y="18112"/>
                </a:lnTo>
                <a:lnTo>
                  <a:pt x="5700" y="17951"/>
                </a:lnTo>
                <a:lnTo>
                  <a:pt x="6008" y="17660"/>
                </a:lnTo>
                <a:lnTo>
                  <a:pt x="6417" y="17283"/>
                </a:lnTo>
                <a:lnTo>
                  <a:pt x="6888" y="16861"/>
                </a:lnTo>
                <a:lnTo>
                  <a:pt x="8069" y="15819"/>
                </a:lnTo>
                <a:lnTo>
                  <a:pt x="8209" y="15988"/>
                </a:lnTo>
                <a:lnTo>
                  <a:pt x="8284" y="16110"/>
                </a:lnTo>
                <a:lnTo>
                  <a:pt x="8387" y="16305"/>
                </a:lnTo>
                <a:lnTo>
                  <a:pt x="8499" y="16553"/>
                </a:lnTo>
                <a:lnTo>
                  <a:pt x="8609" y="16827"/>
                </a:lnTo>
                <a:lnTo>
                  <a:pt x="8827" y="17365"/>
                </a:lnTo>
                <a:lnTo>
                  <a:pt x="9008" y="17704"/>
                </a:lnTo>
                <a:lnTo>
                  <a:pt x="9216" y="17930"/>
                </a:lnTo>
                <a:lnTo>
                  <a:pt x="9510" y="18130"/>
                </a:lnTo>
                <a:lnTo>
                  <a:pt x="10073" y="18429"/>
                </a:lnTo>
                <a:lnTo>
                  <a:pt x="10554" y="18577"/>
                </a:lnTo>
                <a:lnTo>
                  <a:pt x="10950" y="18573"/>
                </a:lnTo>
                <a:lnTo>
                  <a:pt x="11254" y="18412"/>
                </a:lnTo>
                <a:lnTo>
                  <a:pt x="11421" y="18286"/>
                </a:lnTo>
                <a:lnTo>
                  <a:pt x="11554" y="18229"/>
                </a:lnTo>
                <a:lnTo>
                  <a:pt x="11653" y="18212"/>
                </a:lnTo>
                <a:lnTo>
                  <a:pt x="11800" y="18151"/>
                </a:lnTo>
                <a:lnTo>
                  <a:pt x="12012" y="18038"/>
                </a:lnTo>
                <a:lnTo>
                  <a:pt x="12309" y="17865"/>
                </a:lnTo>
                <a:lnTo>
                  <a:pt x="12510" y="17760"/>
                </a:lnTo>
                <a:lnTo>
                  <a:pt x="12681" y="17691"/>
                </a:lnTo>
                <a:lnTo>
                  <a:pt x="12916" y="17591"/>
                </a:lnTo>
                <a:lnTo>
                  <a:pt x="13101" y="17404"/>
                </a:lnTo>
                <a:lnTo>
                  <a:pt x="13254" y="17113"/>
                </a:lnTo>
                <a:lnTo>
                  <a:pt x="13391" y="16692"/>
                </a:lnTo>
                <a:lnTo>
                  <a:pt x="13462" y="16440"/>
                </a:lnTo>
                <a:lnTo>
                  <a:pt x="13527" y="16227"/>
                </a:lnTo>
                <a:lnTo>
                  <a:pt x="13582" y="16071"/>
                </a:lnTo>
                <a:lnTo>
                  <a:pt x="13619" y="15993"/>
                </a:lnTo>
                <a:lnTo>
                  <a:pt x="13725" y="16040"/>
                </a:lnTo>
                <a:lnTo>
                  <a:pt x="13971" y="16223"/>
                </a:lnTo>
                <a:lnTo>
                  <a:pt x="14309" y="16501"/>
                </a:lnTo>
                <a:lnTo>
                  <a:pt x="14708" y="16840"/>
                </a:lnTo>
                <a:lnTo>
                  <a:pt x="15121" y="17204"/>
                </a:lnTo>
                <a:lnTo>
                  <a:pt x="15507" y="17561"/>
                </a:lnTo>
                <a:lnTo>
                  <a:pt x="15831" y="17873"/>
                </a:lnTo>
                <a:lnTo>
                  <a:pt x="16050" y="18108"/>
                </a:lnTo>
                <a:lnTo>
                  <a:pt x="16135" y="18212"/>
                </a:lnTo>
                <a:lnTo>
                  <a:pt x="16203" y="18308"/>
                </a:lnTo>
                <a:lnTo>
                  <a:pt x="16261" y="18412"/>
                </a:lnTo>
                <a:lnTo>
                  <a:pt x="16316" y="18538"/>
                </a:lnTo>
                <a:lnTo>
                  <a:pt x="16371" y="18694"/>
                </a:lnTo>
                <a:lnTo>
                  <a:pt x="16429" y="18894"/>
                </a:lnTo>
                <a:lnTo>
                  <a:pt x="16497" y="19159"/>
                </a:lnTo>
                <a:lnTo>
                  <a:pt x="16582" y="19489"/>
                </a:lnTo>
                <a:lnTo>
                  <a:pt x="16729" y="20054"/>
                </a:lnTo>
                <a:lnTo>
                  <a:pt x="16835" y="20401"/>
                </a:lnTo>
                <a:lnTo>
                  <a:pt x="16927" y="20605"/>
                </a:lnTo>
                <a:lnTo>
                  <a:pt x="17033" y="20736"/>
                </a:lnTo>
                <a:lnTo>
                  <a:pt x="17183" y="20862"/>
                </a:lnTo>
                <a:lnTo>
                  <a:pt x="17282" y="20914"/>
                </a:lnTo>
                <a:lnTo>
                  <a:pt x="17333" y="20944"/>
                </a:lnTo>
                <a:lnTo>
                  <a:pt x="17422" y="21022"/>
                </a:lnTo>
                <a:lnTo>
                  <a:pt x="17538" y="21135"/>
                </a:lnTo>
                <a:lnTo>
                  <a:pt x="17671" y="21279"/>
                </a:lnTo>
                <a:lnTo>
                  <a:pt x="17958" y="21600"/>
                </a:lnTo>
                <a:lnTo>
                  <a:pt x="18163" y="21596"/>
                </a:lnTo>
                <a:lnTo>
                  <a:pt x="18388" y="21587"/>
                </a:lnTo>
                <a:lnTo>
                  <a:pt x="18528" y="21583"/>
                </a:lnTo>
                <a:lnTo>
                  <a:pt x="18579" y="21574"/>
                </a:lnTo>
                <a:lnTo>
                  <a:pt x="18709" y="21496"/>
                </a:lnTo>
                <a:lnTo>
                  <a:pt x="18948" y="21392"/>
                </a:lnTo>
                <a:lnTo>
                  <a:pt x="19429" y="21153"/>
                </a:lnTo>
                <a:lnTo>
                  <a:pt x="19811" y="20818"/>
                </a:lnTo>
                <a:lnTo>
                  <a:pt x="20108" y="20362"/>
                </a:lnTo>
                <a:lnTo>
                  <a:pt x="20347" y="19767"/>
                </a:lnTo>
                <a:lnTo>
                  <a:pt x="20426" y="19533"/>
                </a:lnTo>
                <a:lnTo>
                  <a:pt x="20515" y="19380"/>
                </a:lnTo>
                <a:lnTo>
                  <a:pt x="20641" y="19259"/>
                </a:lnTo>
                <a:lnTo>
                  <a:pt x="20852" y="19120"/>
                </a:lnTo>
                <a:lnTo>
                  <a:pt x="21119" y="18920"/>
                </a:lnTo>
                <a:lnTo>
                  <a:pt x="21303" y="18703"/>
                </a:lnTo>
                <a:lnTo>
                  <a:pt x="21423" y="18438"/>
                </a:lnTo>
                <a:lnTo>
                  <a:pt x="21487" y="18104"/>
                </a:lnTo>
                <a:lnTo>
                  <a:pt x="21528" y="17873"/>
                </a:lnTo>
                <a:lnTo>
                  <a:pt x="21580" y="17704"/>
                </a:lnTo>
                <a:lnTo>
                  <a:pt x="21586" y="17574"/>
                </a:lnTo>
                <a:lnTo>
                  <a:pt x="21590" y="17356"/>
                </a:lnTo>
                <a:lnTo>
                  <a:pt x="21593" y="17126"/>
                </a:lnTo>
                <a:lnTo>
                  <a:pt x="21586" y="17018"/>
                </a:lnTo>
                <a:lnTo>
                  <a:pt x="21576" y="16957"/>
                </a:lnTo>
                <a:lnTo>
                  <a:pt x="21525" y="16822"/>
                </a:lnTo>
                <a:lnTo>
                  <a:pt x="21463" y="16588"/>
                </a:lnTo>
                <a:lnTo>
                  <a:pt x="21354" y="16297"/>
                </a:lnTo>
                <a:lnTo>
                  <a:pt x="21166" y="15967"/>
                </a:lnTo>
                <a:lnTo>
                  <a:pt x="20945" y="15671"/>
                </a:lnTo>
                <a:lnTo>
                  <a:pt x="20733" y="15476"/>
                </a:lnTo>
                <a:lnTo>
                  <a:pt x="20631" y="15402"/>
                </a:lnTo>
                <a:lnTo>
                  <a:pt x="20474" y="15285"/>
                </a:lnTo>
                <a:lnTo>
                  <a:pt x="20279" y="15141"/>
                </a:lnTo>
                <a:lnTo>
                  <a:pt x="20074" y="14981"/>
                </a:lnTo>
                <a:lnTo>
                  <a:pt x="19576" y="14594"/>
                </a:lnTo>
                <a:lnTo>
                  <a:pt x="18746" y="14863"/>
                </a:lnTo>
                <a:lnTo>
                  <a:pt x="17914" y="15133"/>
                </a:lnTo>
                <a:lnTo>
                  <a:pt x="17579" y="15002"/>
                </a:lnTo>
                <a:lnTo>
                  <a:pt x="17289" y="14837"/>
                </a:lnTo>
                <a:lnTo>
                  <a:pt x="16900" y="14555"/>
                </a:lnTo>
                <a:lnTo>
                  <a:pt x="16521" y="14234"/>
                </a:lnTo>
                <a:lnTo>
                  <a:pt x="16255" y="13964"/>
                </a:lnTo>
                <a:lnTo>
                  <a:pt x="16275" y="13803"/>
                </a:lnTo>
                <a:lnTo>
                  <a:pt x="16384" y="13486"/>
                </a:lnTo>
                <a:lnTo>
                  <a:pt x="16504" y="13117"/>
                </a:lnTo>
                <a:lnTo>
                  <a:pt x="16552" y="12831"/>
                </a:lnTo>
                <a:lnTo>
                  <a:pt x="16579" y="12561"/>
                </a:lnTo>
                <a:lnTo>
                  <a:pt x="16637" y="12240"/>
                </a:lnTo>
                <a:lnTo>
                  <a:pt x="16702" y="11923"/>
                </a:lnTo>
                <a:lnTo>
                  <a:pt x="16715" y="11680"/>
                </a:lnTo>
                <a:lnTo>
                  <a:pt x="16678" y="11462"/>
                </a:lnTo>
                <a:lnTo>
                  <a:pt x="16586" y="11232"/>
                </a:lnTo>
                <a:lnTo>
                  <a:pt x="16395" y="10950"/>
                </a:lnTo>
                <a:lnTo>
                  <a:pt x="16063" y="10689"/>
                </a:lnTo>
                <a:lnTo>
                  <a:pt x="15862" y="10546"/>
                </a:lnTo>
                <a:lnTo>
                  <a:pt x="15726" y="10420"/>
                </a:lnTo>
                <a:lnTo>
                  <a:pt x="15630" y="10285"/>
                </a:lnTo>
                <a:lnTo>
                  <a:pt x="15551" y="10107"/>
                </a:lnTo>
                <a:lnTo>
                  <a:pt x="15459" y="9881"/>
                </a:lnTo>
                <a:lnTo>
                  <a:pt x="15401" y="9703"/>
                </a:lnTo>
                <a:lnTo>
                  <a:pt x="15388" y="9560"/>
                </a:lnTo>
                <a:lnTo>
                  <a:pt x="15429" y="9421"/>
                </a:lnTo>
                <a:lnTo>
                  <a:pt x="15534" y="9269"/>
                </a:lnTo>
                <a:lnTo>
                  <a:pt x="15719" y="9078"/>
                </a:lnTo>
                <a:lnTo>
                  <a:pt x="15992" y="8826"/>
                </a:lnTo>
                <a:lnTo>
                  <a:pt x="16364" y="8496"/>
                </a:lnTo>
                <a:lnTo>
                  <a:pt x="16855" y="8061"/>
                </a:lnTo>
                <a:lnTo>
                  <a:pt x="17255" y="7710"/>
                </a:lnTo>
                <a:lnTo>
                  <a:pt x="17576" y="7436"/>
                </a:lnTo>
                <a:lnTo>
                  <a:pt x="17828" y="7223"/>
                </a:lnTo>
                <a:lnTo>
                  <a:pt x="18026" y="7071"/>
                </a:lnTo>
                <a:lnTo>
                  <a:pt x="18180" y="6967"/>
                </a:lnTo>
                <a:lnTo>
                  <a:pt x="18303" y="6893"/>
                </a:lnTo>
                <a:lnTo>
                  <a:pt x="18408" y="6854"/>
                </a:lnTo>
                <a:lnTo>
                  <a:pt x="18555" y="6824"/>
                </a:lnTo>
                <a:lnTo>
                  <a:pt x="18767" y="6811"/>
                </a:lnTo>
                <a:lnTo>
                  <a:pt x="19040" y="6815"/>
                </a:lnTo>
                <a:lnTo>
                  <a:pt x="19371" y="6837"/>
                </a:lnTo>
                <a:lnTo>
                  <a:pt x="19668" y="6854"/>
                </a:lnTo>
                <a:lnTo>
                  <a:pt x="19927" y="6867"/>
                </a:lnTo>
                <a:lnTo>
                  <a:pt x="20129" y="6867"/>
                </a:lnTo>
                <a:lnTo>
                  <a:pt x="20238" y="6863"/>
                </a:lnTo>
                <a:lnTo>
                  <a:pt x="20402" y="6758"/>
                </a:lnTo>
                <a:lnTo>
                  <a:pt x="20614" y="6559"/>
                </a:lnTo>
                <a:lnTo>
                  <a:pt x="20842" y="6328"/>
                </a:lnTo>
                <a:lnTo>
                  <a:pt x="21054" y="6159"/>
                </a:lnTo>
                <a:lnTo>
                  <a:pt x="21242" y="6020"/>
                </a:lnTo>
                <a:lnTo>
                  <a:pt x="21385" y="5877"/>
                </a:lnTo>
                <a:lnTo>
                  <a:pt x="21477" y="5733"/>
                </a:lnTo>
                <a:lnTo>
                  <a:pt x="21511" y="5603"/>
                </a:lnTo>
                <a:lnTo>
                  <a:pt x="21569" y="5434"/>
                </a:lnTo>
                <a:lnTo>
                  <a:pt x="21580" y="5377"/>
                </a:lnTo>
                <a:lnTo>
                  <a:pt x="21593" y="5234"/>
                </a:lnTo>
                <a:lnTo>
                  <a:pt x="21600" y="5060"/>
                </a:lnTo>
                <a:lnTo>
                  <a:pt x="21593" y="4561"/>
                </a:lnTo>
                <a:lnTo>
                  <a:pt x="21583" y="4131"/>
                </a:lnTo>
                <a:lnTo>
                  <a:pt x="21569" y="3983"/>
                </a:lnTo>
                <a:lnTo>
                  <a:pt x="21528" y="3896"/>
                </a:lnTo>
                <a:lnTo>
                  <a:pt x="21511" y="3757"/>
                </a:lnTo>
                <a:lnTo>
                  <a:pt x="21436" y="3423"/>
                </a:lnTo>
                <a:lnTo>
                  <a:pt x="21248" y="2997"/>
                </a:lnTo>
                <a:lnTo>
                  <a:pt x="21006" y="2593"/>
                </a:lnTo>
                <a:lnTo>
                  <a:pt x="20767" y="2324"/>
                </a:lnTo>
                <a:lnTo>
                  <a:pt x="20689" y="2246"/>
                </a:lnTo>
                <a:lnTo>
                  <a:pt x="20634" y="2128"/>
                </a:lnTo>
                <a:lnTo>
                  <a:pt x="20596" y="1937"/>
                </a:lnTo>
                <a:lnTo>
                  <a:pt x="20559" y="1624"/>
                </a:lnTo>
                <a:lnTo>
                  <a:pt x="20521" y="1316"/>
                </a:lnTo>
                <a:lnTo>
                  <a:pt x="20480" y="1103"/>
                </a:lnTo>
                <a:lnTo>
                  <a:pt x="20419" y="947"/>
                </a:lnTo>
                <a:lnTo>
                  <a:pt x="20334" y="817"/>
                </a:lnTo>
                <a:lnTo>
                  <a:pt x="20125" y="591"/>
                </a:lnTo>
                <a:lnTo>
                  <a:pt x="19849" y="361"/>
                </a:lnTo>
                <a:lnTo>
                  <a:pt x="19583" y="174"/>
                </a:lnTo>
                <a:lnTo>
                  <a:pt x="19402" y="100"/>
                </a:lnTo>
                <a:lnTo>
                  <a:pt x="19258" y="30"/>
                </a:lnTo>
                <a:lnTo>
                  <a:pt x="19217" y="22"/>
                </a:lnTo>
                <a:lnTo>
                  <a:pt x="19098" y="13"/>
                </a:lnTo>
                <a:lnTo>
                  <a:pt x="18903" y="4"/>
                </a:lnTo>
                <a:lnTo>
                  <a:pt x="18699" y="0"/>
                </a:lnTo>
                <a:lnTo>
                  <a:pt x="18562" y="22"/>
                </a:lnTo>
                <a:lnTo>
                  <a:pt x="18415" y="109"/>
                </a:lnTo>
                <a:lnTo>
                  <a:pt x="18207" y="222"/>
                </a:lnTo>
                <a:lnTo>
                  <a:pt x="17958" y="391"/>
                </a:lnTo>
                <a:lnTo>
                  <a:pt x="17719" y="608"/>
                </a:lnTo>
                <a:lnTo>
                  <a:pt x="17453" y="886"/>
                </a:lnTo>
                <a:lnTo>
                  <a:pt x="17142" y="1199"/>
                </a:lnTo>
                <a:lnTo>
                  <a:pt x="16958" y="1386"/>
                </a:lnTo>
                <a:lnTo>
                  <a:pt x="16849" y="1533"/>
                </a:lnTo>
                <a:lnTo>
                  <a:pt x="16791" y="1672"/>
                </a:lnTo>
                <a:lnTo>
                  <a:pt x="16756" y="1850"/>
                </a:lnTo>
                <a:lnTo>
                  <a:pt x="16729" y="2120"/>
                </a:lnTo>
                <a:lnTo>
                  <a:pt x="16719" y="2315"/>
                </a:lnTo>
                <a:lnTo>
                  <a:pt x="16715" y="2419"/>
                </a:lnTo>
                <a:lnTo>
                  <a:pt x="16705" y="2606"/>
                </a:lnTo>
                <a:lnTo>
                  <a:pt x="16685" y="2845"/>
                </a:lnTo>
                <a:lnTo>
                  <a:pt x="16661" y="3106"/>
                </a:lnTo>
                <a:lnTo>
                  <a:pt x="16620" y="3470"/>
                </a:lnTo>
                <a:lnTo>
                  <a:pt x="16572" y="3709"/>
                </a:lnTo>
                <a:lnTo>
                  <a:pt x="16494" y="3900"/>
                </a:lnTo>
                <a:lnTo>
                  <a:pt x="16360" y="4109"/>
                </a:lnTo>
                <a:lnTo>
                  <a:pt x="16207" y="4300"/>
                </a:lnTo>
                <a:lnTo>
                  <a:pt x="15958" y="4556"/>
                </a:lnTo>
                <a:lnTo>
                  <a:pt x="15650" y="4856"/>
                </a:lnTo>
                <a:lnTo>
                  <a:pt x="15313" y="5160"/>
                </a:lnTo>
                <a:lnTo>
                  <a:pt x="14985" y="5442"/>
                </a:lnTo>
                <a:lnTo>
                  <a:pt x="14698" y="5677"/>
                </a:lnTo>
                <a:lnTo>
                  <a:pt x="14490" y="5829"/>
                </a:lnTo>
                <a:lnTo>
                  <a:pt x="14387" y="5868"/>
                </a:lnTo>
                <a:lnTo>
                  <a:pt x="14350" y="5812"/>
                </a:lnTo>
                <a:lnTo>
                  <a:pt x="14288" y="5699"/>
                </a:lnTo>
                <a:lnTo>
                  <a:pt x="14210" y="5538"/>
                </a:lnTo>
                <a:lnTo>
                  <a:pt x="14125" y="5351"/>
                </a:lnTo>
                <a:lnTo>
                  <a:pt x="13927" y="4978"/>
                </a:lnTo>
                <a:lnTo>
                  <a:pt x="13677" y="4647"/>
                </a:lnTo>
                <a:lnTo>
                  <a:pt x="13370" y="4348"/>
                </a:lnTo>
                <a:lnTo>
                  <a:pt x="12995" y="4074"/>
                </a:lnTo>
                <a:lnTo>
                  <a:pt x="12479" y="3779"/>
                </a:lnTo>
                <a:lnTo>
                  <a:pt x="11978" y="3583"/>
                </a:lnTo>
                <a:lnTo>
                  <a:pt x="11445" y="3475"/>
                </a:lnTo>
                <a:lnTo>
                  <a:pt x="10827" y="3431"/>
                </a:lnTo>
                <a:lnTo>
                  <a:pt x="10343" y="3453"/>
                </a:lnTo>
                <a:lnTo>
                  <a:pt x="9895" y="3557"/>
                </a:lnTo>
                <a:lnTo>
                  <a:pt x="9431" y="3753"/>
                </a:lnTo>
                <a:lnTo>
                  <a:pt x="8899" y="4065"/>
                </a:lnTo>
                <a:lnTo>
                  <a:pt x="8376" y="4422"/>
                </a:lnTo>
                <a:lnTo>
                  <a:pt x="8001" y="4743"/>
                </a:lnTo>
                <a:lnTo>
                  <a:pt x="7725" y="5073"/>
                </a:lnTo>
                <a:lnTo>
                  <a:pt x="7499" y="5464"/>
                </a:lnTo>
                <a:lnTo>
                  <a:pt x="7393" y="5664"/>
                </a:lnTo>
                <a:lnTo>
                  <a:pt x="7301" y="5816"/>
                </a:lnTo>
                <a:lnTo>
                  <a:pt x="7230" y="5907"/>
                </a:lnTo>
                <a:lnTo>
                  <a:pt x="7185" y="5924"/>
                </a:lnTo>
                <a:lnTo>
                  <a:pt x="6991" y="5772"/>
                </a:lnTo>
                <a:lnTo>
                  <a:pt x="6745" y="5568"/>
                </a:lnTo>
                <a:lnTo>
                  <a:pt x="6472" y="5334"/>
                </a:lnTo>
                <a:lnTo>
                  <a:pt x="6192" y="5091"/>
                </a:lnTo>
                <a:lnTo>
                  <a:pt x="5929" y="4856"/>
                </a:lnTo>
                <a:lnTo>
                  <a:pt x="5704" y="4647"/>
                </a:lnTo>
                <a:lnTo>
                  <a:pt x="5537" y="4487"/>
                </a:lnTo>
                <a:lnTo>
                  <a:pt x="5451" y="4391"/>
                </a:lnTo>
                <a:lnTo>
                  <a:pt x="5304" y="4174"/>
                </a:lnTo>
                <a:lnTo>
                  <a:pt x="5192" y="4000"/>
                </a:lnTo>
                <a:lnTo>
                  <a:pt x="5110" y="3853"/>
                </a:lnTo>
                <a:lnTo>
                  <a:pt x="5052" y="3705"/>
                </a:lnTo>
                <a:lnTo>
                  <a:pt x="5011" y="3540"/>
                </a:lnTo>
                <a:lnTo>
                  <a:pt x="4980" y="3340"/>
                </a:lnTo>
                <a:lnTo>
                  <a:pt x="4953" y="3080"/>
                </a:lnTo>
                <a:lnTo>
                  <a:pt x="4926" y="2749"/>
                </a:lnTo>
                <a:lnTo>
                  <a:pt x="4891" y="2332"/>
                </a:lnTo>
                <a:lnTo>
                  <a:pt x="4861" y="2020"/>
                </a:lnTo>
                <a:lnTo>
                  <a:pt x="4833" y="1794"/>
                </a:lnTo>
                <a:lnTo>
                  <a:pt x="4803" y="1629"/>
                </a:lnTo>
                <a:lnTo>
                  <a:pt x="4765" y="1512"/>
                </a:lnTo>
                <a:lnTo>
                  <a:pt x="4714" y="1425"/>
                </a:lnTo>
                <a:lnTo>
                  <a:pt x="4646" y="1351"/>
                </a:lnTo>
                <a:lnTo>
                  <a:pt x="4553" y="1268"/>
                </a:lnTo>
                <a:lnTo>
                  <a:pt x="4294" y="1012"/>
                </a:lnTo>
                <a:lnTo>
                  <a:pt x="4011" y="721"/>
                </a:lnTo>
                <a:lnTo>
                  <a:pt x="3741" y="460"/>
                </a:lnTo>
                <a:lnTo>
                  <a:pt x="3509" y="278"/>
                </a:lnTo>
                <a:lnTo>
                  <a:pt x="3314" y="165"/>
                </a:lnTo>
                <a:lnTo>
                  <a:pt x="3137" y="56"/>
                </a:lnTo>
                <a:lnTo>
                  <a:pt x="3075" y="30"/>
                </a:lnTo>
                <a:lnTo>
                  <a:pt x="2987" y="9"/>
                </a:lnTo>
                <a:lnTo>
                  <a:pt x="2915" y="0"/>
                </a:lnTo>
                <a:close/>
              </a:path>
            </a:pathLst>
          </a:cu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0" name="droppedImage.pdf"/>
          <p:cNvPicPr>
            <a:picLocks noChangeAspect="1"/>
          </p:cNvPicPr>
          <p:nvPr/>
        </p:nvPicPr>
        <p:blipFill>
          <a:blip r:embed="rId2">
            <a:extLst/>
          </a:blip>
          <a:stretch>
            <a:fillRect/>
          </a:stretch>
        </p:blipFill>
        <p:spPr>
          <a:xfrm>
            <a:off x="1320800" y="-381025"/>
            <a:ext cx="9436100" cy="10020325"/>
          </a:xfrm>
          <a:prstGeom prst="rect">
            <a:avLst/>
          </a:prstGeom>
          <a:ln w="12700">
            <a:miter lim="400000"/>
          </a:ln>
        </p:spPr>
      </p:pic>
      <p:pic>
        <p:nvPicPr>
          <p:cNvPr id="471" name="droppedImage.pdf"/>
          <p:cNvPicPr>
            <a:picLocks noChangeAspect="1"/>
          </p:cNvPicPr>
          <p:nvPr/>
        </p:nvPicPr>
        <p:blipFill>
          <a:blip r:embed="rId3">
            <a:extLst/>
          </a:blip>
          <a:srcRect l="479" t="7704" r="2544" b="3636"/>
          <a:stretch>
            <a:fillRect/>
          </a:stretch>
        </p:blipFill>
        <p:spPr>
          <a:xfrm>
            <a:off x="10389123" y="4841563"/>
            <a:ext cx="800124" cy="584600"/>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88" y="0"/>
                </a:moveTo>
                <a:lnTo>
                  <a:pt x="1723" y="2359"/>
                </a:lnTo>
                <a:cubicBezTo>
                  <a:pt x="752" y="3657"/>
                  <a:pt x="-18" y="4777"/>
                  <a:pt x="0" y="4850"/>
                </a:cubicBezTo>
                <a:cubicBezTo>
                  <a:pt x="19" y="4924"/>
                  <a:pt x="522" y="5753"/>
                  <a:pt x="1124" y="6697"/>
                </a:cubicBezTo>
                <a:cubicBezTo>
                  <a:pt x="1725" y="7641"/>
                  <a:pt x="2213" y="8426"/>
                  <a:pt x="2204" y="8441"/>
                </a:cubicBezTo>
                <a:cubicBezTo>
                  <a:pt x="2195" y="8455"/>
                  <a:pt x="2376" y="8739"/>
                  <a:pt x="2611" y="9071"/>
                </a:cubicBezTo>
                <a:cubicBezTo>
                  <a:pt x="2845" y="9402"/>
                  <a:pt x="3415" y="10270"/>
                  <a:pt x="3873" y="10990"/>
                </a:cubicBezTo>
                <a:cubicBezTo>
                  <a:pt x="4332" y="11711"/>
                  <a:pt x="5293" y="13219"/>
                  <a:pt x="6013" y="14346"/>
                </a:cubicBezTo>
                <a:cubicBezTo>
                  <a:pt x="6733" y="15473"/>
                  <a:pt x="7310" y="16443"/>
                  <a:pt x="7297" y="16500"/>
                </a:cubicBezTo>
                <a:cubicBezTo>
                  <a:pt x="7284" y="16557"/>
                  <a:pt x="7314" y="16603"/>
                  <a:pt x="7361" y="16603"/>
                </a:cubicBezTo>
                <a:cubicBezTo>
                  <a:pt x="7445" y="16603"/>
                  <a:pt x="8699" y="18502"/>
                  <a:pt x="9961" y="20545"/>
                </a:cubicBezTo>
                <a:cubicBezTo>
                  <a:pt x="10312" y="21112"/>
                  <a:pt x="10616" y="21582"/>
                  <a:pt x="10635" y="21585"/>
                </a:cubicBezTo>
                <a:cubicBezTo>
                  <a:pt x="10719" y="21600"/>
                  <a:pt x="12203" y="19393"/>
                  <a:pt x="14744" y="15445"/>
                </a:cubicBezTo>
                <a:cubicBezTo>
                  <a:pt x="15263" y="14638"/>
                  <a:pt x="15719" y="13980"/>
                  <a:pt x="15760" y="13980"/>
                </a:cubicBezTo>
                <a:cubicBezTo>
                  <a:pt x="15801" y="13980"/>
                  <a:pt x="15851" y="13903"/>
                  <a:pt x="15867" y="13804"/>
                </a:cubicBezTo>
                <a:cubicBezTo>
                  <a:pt x="15883" y="13704"/>
                  <a:pt x="16326" y="12984"/>
                  <a:pt x="16862" y="12207"/>
                </a:cubicBezTo>
                <a:cubicBezTo>
                  <a:pt x="17398" y="11430"/>
                  <a:pt x="18052" y="10442"/>
                  <a:pt x="18306" y="10008"/>
                </a:cubicBezTo>
                <a:cubicBezTo>
                  <a:pt x="19108" y="8641"/>
                  <a:pt x="19705" y="7745"/>
                  <a:pt x="19783" y="7810"/>
                </a:cubicBezTo>
                <a:cubicBezTo>
                  <a:pt x="19824" y="7845"/>
                  <a:pt x="19858" y="7812"/>
                  <a:pt x="19858" y="7737"/>
                </a:cubicBezTo>
                <a:cubicBezTo>
                  <a:pt x="19858" y="7662"/>
                  <a:pt x="20248" y="7008"/>
                  <a:pt x="20724" y="6272"/>
                </a:cubicBezTo>
                <a:cubicBezTo>
                  <a:pt x="21201" y="5536"/>
                  <a:pt x="21582" y="4896"/>
                  <a:pt x="21569" y="4850"/>
                </a:cubicBezTo>
                <a:cubicBezTo>
                  <a:pt x="21557" y="4805"/>
                  <a:pt x="21106" y="4246"/>
                  <a:pt x="20574" y="3605"/>
                </a:cubicBezTo>
                <a:cubicBezTo>
                  <a:pt x="20043" y="2964"/>
                  <a:pt x="19176" y="1886"/>
                  <a:pt x="18649" y="1216"/>
                </a:cubicBezTo>
                <a:lnTo>
                  <a:pt x="17696" y="0"/>
                </a:lnTo>
                <a:lnTo>
                  <a:pt x="10592" y="0"/>
                </a:lnTo>
                <a:lnTo>
                  <a:pt x="3488" y="0"/>
                </a:lnTo>
                <a:close/>
              </a:path>
            </a:pathLst>
          </a:cu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nvSpPr>
        <p:spPr>
          <a:xfrm>
            <a:off x="-1" y="1598372"/>
            <a:ext cx="12677425" cy="120943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Experimental Design</a:t>
            </a:r>
          </a:p>
        </p:txBody>
      </p:sp>
      <p:sp>
        <p:nvSpPr>
          <p:cNvPr id="177" name="Shape 177"/>
          <p:cNvSpPr/>
          <p:nvPr/>
        </p:nvSpPr>
        <p:spPr>
          <a:xfrm>
            <a:off x="-1" y="3319506"/>
            <a:ext cx="4866405"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Equilibrate treatment water</a:t>
            </a:r>
          </a:p>
        </p:txBody>
      </p:sp>
      <p:sp>
        <p:nvSpPr>
          <p:cNvPr id="178" name="Shape 178"/>
          <p:cNvSpPr/>
          <p:nvPr/>
        </p:nvSpPr>
        <p:spPr>
          <a:xfrm>
            <a:off x="2429659" y="6074363"/>
            <a:ext cx="2253255"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Fertilization</a:t>
            </a:r>
          </a:p>
        </p:txBody>
      </p:sp>
      <p:sp>
        <p:nvSpPr>
          <p:cNvPr id="179" name="Shape 179"/>
          <p:cNvSpPr/>
          <p:nvPr/>
        </p:nvSpPr>
        <p:spPr>
          <a:xfrm>
            <a:off x="4990091" y="6056654"/>
            <a:ext cx="1042191"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1 hpf</a:t>
            </a:r>
          </a:p>
        </p:txBody>
      </p:sp>
      <p:sp>
        <p:nvSpPr>
          <p:cNvPr id="180" name="Shape 180"/>
          <p:cNvSpPr/>
          <p:nvPr/>
        </p:nvSpPr>
        <p:spPr>
          <a:xfrm>
            <a:off x="6242451" y="6089200"/>
            <a:ext cx="1042192"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6 hpf</a:t>
            </a:r>
          </a:p>
        </p:txBody>
      </p:sp>
      <p:sp>
        <p:nvSpPr>
          <p:cNvPr id="181" name="Shape 181"/>
          <p:cNvSpPr/>
          <p:nvPr/>
        </p:nvSpPr>
        <p:spPr>
          <a:xfrm>
            <a:off x="7868103" y="6040381"/>
            <a:ext cx="1258092"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24 hpf</a:t>
            </a:r>
          </a:p>
        </p:txBody>
      </p:sp>
      <p:sp>
        <p:nvSpPr>
          <p:cNvPr id="182" name="Shape 182"/>
          <p:cNvSpPr/>
          <p:nvPr/>
        </p:nvSpPr>
        <p:spPr>
          <a:xfrm>
            <a:off x="9979495" y="6003525"/>
            <a:ext cx="1258092"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72 hpf</a:t>
            </a:r>
          </a:p>
        </p:txBody>
      </p:sp>
      <p:sp>
        <p:nvSpPr>
          <p:cNvPr id="183" name="Shape 183"/>
          <p:cNvSpPr/>
          <p:nvPr/>
        </p:nvSpPr>
        <p:spPr>
          <a:xfrm>
            <a:off x="11570999" y="6043254"/>
            <a:ext cx="1258092"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96 hpf</a:t>
            </a:r>
          </a:p>
        </p:txBody>
      </p:sp>
      <p:sp>
        <p:nvSpPr>
          <p:cNvPr id="184" name="Shape 184"/>
          <p:cNvSpPr/>
          <p:nvPr/>
        </p:nvSpPr>
        <p:spPr>
          <a:xfrm>
            <a:off x="141668" y="7863497"/>
            <a:ext cx="6423960" cy="1209549"/>
          </a:xfrm>
          <a:prstGeom prst="rect">
            <a:avLst/>
          </a:prstGeom>
          <a:ln w="12700">
            <a:solidFill>
              <a:srgbClr val="008000"/>
            </a:solidFill>
          </a:ln>
          <a:extLst>
            <a:ext uri="{C572A759-6A51-4108-AA02-DFA0A04FC94B}">
              <ma14:wrappingTextBoxFlag xmlns:ma14="http://schemas.microsoft.com/office/mac/drawingml/2011/main" val="1"/>
            </a:ext>
          </a:extLst>
        </p:spPr>
        <p:txBody>
          <a:bodyPr lIns="65023" tIns="65023" rIns="65023" bIns="65023">
            <a:spAutoFit/>
          </a:bodyPr>
          <a:lstStyle>
            <a:lvl1pPr algn="l" defTabSz="650240">
              <a:defRPr sz="3400">
                <a:solidFill>
                  <a:srgbClr val="217436"/>
                </a:solidFill>
                <a:latin typeface="Palatino Linotype"/>
                <a:ea typeface="Palatino Linotype"/>
                <a:cs typeface="Palatino Linotype"/>
                <a:sym typeface="Palatino Linotype"/>
              </a:defRPr>
            </a:lvl1pPr>
          </a:lstStyle>
          <a:p>
            <a:pPr/>
            <a:r>
              <a:t>Fix samples for developmental stage, size, and calcification</a:t>
            </a:r>
          </a:p>
        </p:txBody>
      </p:sp>
      <p:sp>
        <p:nvSpPr>
          <p:cNvPr id="185" name="Shape 185"/>
          <p:cNvSpPr/>
          <p:nvPr/>
        </p:nvSpPr>
        <p:spPr>
          <a:xfrm flipV="1">
            <a:off x="-1" y="6623091"/>
            <a:ext cx="13004803" cy="32547"/>
          </a:xfrm>
          <a:prstGeom prst="line">
            <a:avLst/>
          </a:prstGeom>
          <a:ln w="38100">
            <a:solidFill>
              <a:srgbClr val="4A6717"/>
            </a:solidFill>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186" name="Shape 186"/>
          <p:cNvSpPr/>
          <p:nvPr/>
        </p:nvSpPr>
        <p:spPr>
          <a:xfrm flipH="1">
            <a:off x="668302" y="3976096"/>
            <a:ext cx="1761357" cy="2646995"/>
          </a:xfrm>
          <a:prstGeom prst="line">
            <a:avLst/>
          </a:prstGeom>
          <a:ln w="38100">
            <a:solidFill>
              <a:srgbClr val="4A6717"/>
            </a:solidFil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cxnSp>
        <p:nvCxnSpPr>
          <p:cNvPr id="187" name="Connector 187"/>
          <p:cNvCxnSpPr>
            <a:stCxn id="184" idx="0"/>
            <a:endCxn id="181" idx="0"/>
          </p:cNvCxnSpPr>
          <p:nvPr/>
        </p:nvCxnSpPr>
        <p:spPr>
          <a:xfrm flipV="1">
            <a:off x="3353648" y="6372105"/>
            <a:ext cx="5143501" cy="2096167"/>
          </a:xfrm>
          <a:prstGeom prst="straightConnector1">
            <a:avLst/>
          </a:prstGeom>
          <a:ln w="38100">
            <a:solidFill>
              <a:srgbClr val="008000"/>
            </a:solidFill>
            <a:tailEnd type="triangle"/>
          </a:ln>
          <a:effectLst>
            <a:outerShdw sx="100000" sy="100000" kx="0" ky="0" algn="b" rotWithShape="0" blurRad="50800" dist="25400" dir="5400000">
              <a:srgbClr val="000000">
                <a:alpha val="38000"/>
              </a:srgbClr>
            </a:outerShdw>
          </a:effectLst>
        </p:spPr>
      </p:cxnSp>
      <p:cxnSp>
        <p:nvCxnSpPr>
          <p:cNvPr id="188" name="Connector 188"/>
          <p:cNvCxnSpPr>
            <a:stCxn id="184" idx="0"/>
            <a:endCxn id="182" idx="0"/>
          </p:cNvCxnSpPr>
          <p:nvPr/>
        </p:nvCxnSpPr>
        <p:spPr>
          <a:xfrm flipV="1">
            <a:off x="3353648" y="6335249"/>
            <a:ext cx="7254893" cy="2133023"/>
          </a:xfrm>
          <a:prstGeom prst="straightConnector1">
            <a:avLst/>
          </a:prstGeom>
          <a:ln w="38100">
            <a:solidFill>
              <a:srgbClr val="008000"/>
            </a:solidFill>
            <a:tailEnd type="triangle"/>
          </a:ln>
          <a:effectLst>
            <a:outerShdw sx="100000" sy="100000" kx="0" ky="0" algn="b" rotWithShape="0" blurRad="50800" dist="25400" dir="5400000">
              <a:srgbClr val="000000">
                <a:alpha val="38000"/>
              </a:srgbClr>
            </a:outerShdw>
          </a:effectLst>
        </p:spPr>
      </p:cxnSp>
      <p:pic>
        <p:nvPicPr>
          <p:cNvPr id="189" name="image17.jpg" descr="BTV JPEG 004.jpg"/>
          <p:cNvPicPr>
            <a:picLocks noChangeAspect="1"/>
          </p:cNvPicPr>
          <p:nvPr/>
        </p:nvPicPr>
        <p:blipFill>
          <a:blip r:embed="rId3">
            <a:extLst/>
          </a:blip>
          <a:srcRect l="35996" t="15631" r="22987" b="40094"/>
          <a:stretch>
            <a:fillRect/>
          </a:stretch>
        </p:blipFill>
        <p:spPr>
          <a:xfrm>
            <a:off x="2774391" y="4338743"/>
            <a:ext cx="2162221" cy="1750459"/>
          </a:xfrm>
          <a:prstGeom prst="rect">
            <a:avLst/>
          </a:prstGeom>
          <a:ln w="12700">
            <a:solidFill>
              <a:srgbClr val="000000"/>
            </a:solidFill>
          </a:ln>
        </p:spPr>
      </p:pic>
      <p:pic>
        <p:nvPicPr>
          <p:cNvPr id="190" name="image18.jpg" descr="hatching.jpg"/>
          <p:cNvPicPr>
            <a:picLocks noChangeAspect="1"/>
          </p:cNvPicPr>
          <p:nvPr/>
        </p:nvPicPr>
        <p:blipFill>
          <a:blip r:embed="rId4">
            <a:extLst/>
          </a:blip>
          <a:srcRect l="0" t="0" r="26897" b="0"/>
          <a:stretch>
            <a:fillRect/>
          </a:stretch>
        </p:blipFill>
        <p:spPr>
          <a:xfrm>
            <a:off x="4962774" y="4320681"/>
            <a:ext cx="2367290" cy="1750461"/>
          </a:xfrm>
          <a:prstGeom prst="rect">
            <a:avLst/>
          </a:prstGeom>
          <a:ln w="12700">
            <a:solidFill>
              <a:srgbClr val="000000"/>
            </a:solidFill>
          </a:ln>
        </p:spPr>
      </p:pic>
      <p:pic>
        <p:nvPicPr>
          <p:cNvPr id="191" name="image19.jpg" descr="103A20110729.000045.jpg"/>
          <p:cNvPicPr>
            <a:picLocks noChangeAspect="1"/>
          </p:cNvPicPr>
          <p:nvPr/>
        </p:nvPicPr>
        <p:blipFill>
          <a:blip r:embed="rId5">
            <a:extLst/>
          </a:blip>
          <a:srcRect l="0" t="0" r="13613" b="13083"/>
          <a:stretch>
            <a:fillRect/>
          </a:stretch>
        </p:blipFill>
        <p:spPr>
          <a:xfrm>
            <a:off x="11003805" y="4278077"/>
            <a:ext cx="2000996" cy="1761574"/>
          </a:xfrm>
          <a:prstGeom prst="rect">
            <a:avLst/>
          </a:prstGeom>
          <a:ln w="12700">
            <a:solidFill>
              <a:srgbClr val="000000"/>
            </a:solidFill>
          </a:ln>
        </p:spPr>
      </p:pic>
      <p:pic>
        <p:nvPicPr>
          <p:cNvPr id="192" name="image20.png" descr="24 hpf.tiff"/>
          <p:cNvPicPr>
            <a:picLocks noChangeAspect="1"/>
          </p:cNvPicPr>
          <p:nvPr/>
        </p:nvPicPr>
        <p:blipFill>
          <a:blip r:embed="rId6">
            <a:extLst/>
          </a:blip>
          <a:stretch>
            <a:fillRect/>
          </a:stretch>
        </p:blipFill>
        <p:spPr>
          <a:xfrm>
            <a:off x="7360645" y="4311784"/>
            <a:ext cx="1792211" cy="1744871"/>
          </a:xfrm>
          <a:prstGeom prst="rect">
            <a:avLst/>
          </a:prstGeom>
          <a:ln w="12700">
            <a:solidFill>
              <a:srgbClr val="000000"/>
            </a:solidFill>
          </a:ln>
        </p:spPr>
      </p:pic>
      <p:pic>
        <p:nvPicPr>
          <p:cNvPr id="193" name="image21.png" descr="72 hpf.tiff"/>
          <p:cNvPicPr>
            <a:picLocks noChangeAspect="1"/>
          </p:cNvPicPr>
          <p:nvPr/>
        </p:nvPicPr>
        <p:blipFill>
          <a:blip r:embed="rId7">
            <a:extLst/>
          </a:blip>
          <a:stretch>
            <a:fillRect/>
          </a:stretch>
        </p:blipFill>
        <p:spPr>
          <a:xfrm>
            <a:off x="9152856" y="4311784"/>
            <a:ext cx="1850948" cy="1717911"/>
          </a:xfrm>
          <a:prstGeom prst="rect">
            <a:avLst/>
          </a:prstGeom>
          <a:ln w="12700">
            <a:solidFill>
              <a:srgbClr val="000000"/>
            </a:solidFill>
          </a:ln>
        </p:spPr>
      </p:pic>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3" name="droppedImage.pdf"/>
          <p:cNvPicPr>
            <a:picLocks noChangeAspect="1"/>
          </p:cNvPicPr>
          <p:nvPr/>
        </p:nvPicPr>
        <p:blipFill>
          <a:blip r:embed="rId2">
            <a:extLst/>
          </a:blip>
          <a:stretch>
            <a:fillRect/>
          </a:stretch>
        </p:blipFill>
        <p:spPr>
          <a:xfrm>
            <a:off x="1320800" y="-381025"/>
            <a:ext cx="9436100" cy="10020325"/>
          </a:xfrm>
          <a:prstGeom prst="rect">
            <a:avLst/>
          </a:prstGeom>
          <a:ln w="12700">
            <a:miter lim="400000"/>
          </a:ln>
        </p:spPr>
      </p:pic>
      <p:pic>
        <p:nvPicPr>
          <p:cNvPr id="474" name="droppedImage.pdf"/>
          <p:cNvPicPr>
            <a:picLocks noChangeAspect="1"/>
          </p:cNvPicPr>
          <p:nvPr/>
        </p:nvPicPr>
        <p:blipFill>
          <a:blip r:embed="rId3">
            <a:alphaModFix amt="69000"/>
            <a:extLst/>
          </a:blip>
          <a:stretch>
            <a:fillRect/>
          </a:stretch>
        </p:blipFill>
        <p:spPr>
          <a:xfrm>
            <a:off x="1766809" y="794070"/>
            <a:ext cx="10388600" cy="8349459"/>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6" name="droppedImage.pdf"/>
          <p:cNvPicPr>
            <a:picLocks noChangeAspect="1"/>
          </p:cNvPicPr>
          <p:nvPr/>
        </p:nvPicPr>
        <p:blipFill>
          <a:blip r:embed="rId2">
            <a:extLst/>
          </a:blip>
          <a:stretch>
            <a:fillRect/>
          </a:stretch>
        </p:blipFill>
        <p:spPr>
          <a:xfrm>
            <a:off x="711200" y="1252411"/>
            <a:ext cx="11569700" cy="8002828"/>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8" name="droppedImage.pdf"/>
          <p:cNvPicPr>
            <a:picLocks noChangeAspect="1"/>
          </p:cNvPicPr>
          <p:nvPr/>
        </p:nvPicPr>
        <p:blipFill>
          <a:blip r:embed="rId2">
            <a:extLst/>
          </a:blip>
          <a:stretch>
            <a:fillRect/>
          </a:stretch>
        </p:blipFill>
        <p:spPr>
          <a:xfrm>
            <a:off x="711200" y="1081875"/>
            <a:ext cx="11585418" cy="8013701"/>
          </a:xfrm>
          <a:prstGeom prst="rect">
            <a:avLst/>
          </a:prstGeom>
          <a:ln w="12700">
            <a:miter lim="400000"/>
          </a:ln>
        </p:spPr>
      </p:pic>
      <p:pic>
        <p:nvPicPr>
          <p:cNvPr id="479" name="droppedImage.pdf"/>
          <p:cNvPicPr>
            <a:picLocks noChangeAspect="1"/>
          </p:cNvPicPr>
          <p:nvPr/>
        </p:nvPicPr>
        <p:blipFill>
          <a:blip r:embed="rId3">
            <a:alphaModFix amt="47000"/>
            <a:extLst/>
          </a:blip>
          <a:stretch>
            <a:fillRect/>
          </a:stretch>
        </p:blipFill>
        <p:spPr>
          <a:xfrm>
            <a:off x="2100443" y="1746686"/>
            <a:ext cx="9492384" cy="7086601"/>
          </a:xfrm>
          <a:prstGeom prst="rect">
            <a:avLst/>
          </a:prstGeom>
          <a:ln w="12700">
            <a:miter lim="400000"/>
          </a:ln>
        </p:spPr>
      </p:pic>
      <p:pic>
        <p:nvPicPr>
          <p:cNvPr id="480" name="droppedImage.pdf"/>
          <p:cNvPicPr>
            <a:picLocks noChangeAspect="1"/>
          </p:cNvPicPr>
          <p:nvPr/>
        </p:nvPicPr>
        <p:blipFill>
          <a:blip r:embed="rId4">
            <a:extLst/>
          </a:blip>
          <a:srcRect l="491" t="7672" r="2531" b="3614"/>
          <a:stretch>
            <a:fillRect/>
          </a:stretch>
        </p:blipFill>
        <p:spPr>
          <a:xfrm>
            <a:off x="10616426" y="7224151"/>
            <a:ext cx="546117" cy="399258"/>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6" y="0"/>
                </a:moveTo>
                <a:lnTo>
                  <a:pt x="1725" y="2360"/>
                </a:lnTo>
                <a:cubicBezTo>
                  <a:pt x="754" y="3658"/>
                  <a:pt x="-18" y="4776"/>
                  <a:pt x="0" y="4849"/>
                </a:cubicBezTo>
                <a:cubicBezTo>
                  <a:pt x="19" y="4923"/>
                  <a:pt x="527" y="5751"/>
                  <a:pt x="1129" y="6694"/>
                </a:cubicBezTo>
                <a:cubicBezTo>
                  <a:pt x="1731" y="7638"/>
                  <a:pt x="2204" y="8439"/>
                  <a:pt x="2195" y="8454"/>
                </a:cubicBezTo>
                <a:cubicBezTo>
                  <a:pt x="2186" y="8468"/>
                  <a:pt x="2368" y="8744"/>
                  <a:pt x="2602" y="9076"/>
                </a:cubicBezTo>
                <a:cubicBezTo>
                  <a:pt x="2837" y="9408"/>
                  <a:pt x="3414" y="10266"/>
                  <a:pt x="3872" y="10986"/>
                </a:cubicBezTo>
                <a:cubicBezTo>
                  <a:pt x="4330" y="11705"/>
                  <a:pt x="5284" y="13228"/>
                  <a:pt x="6004" y="14354"/>
                </a:cubicBezTo>
                <a:cubicBezTo>
                  <a:pt x="6724" y="15481"/>
                  <a:pt x="7302" y="16443"/>
                  <a:pt x="7289" y="16500"/>
                </a:cubicBezTo>
                <a:cubicBezTo>
                  <a:pt x="7277" y="16557"/>
                  <a:pt x="7320" y="16607"/>
                  <a:pt x="7368" y="16607"/>
                </a:cubicBezTo>
                <a:cubicBezTo>
                  <a:pt x="7452" y="16607"/>
                  <a:pt x="8707" y="18514"/>
                  <a:pt x="9970" y="20555"/>
                </a:cubicBezTo>
                <a:cubicBezTo>
                  <a:pt x="10321" y="21123"/>
                  <a:pt x="10625" y="21582"/>
                  <a:pt x="10644" y="21585"/>
                </a:cubicBezTo>
                <a:cubicBezTo>
                  <a:pt x="10728" y="21600"/>
                  <a:pt x="12195" y="19394"/>
                  <a:pt x="14735" y="15448"/>
                </a:cubicBezTo>
                <a:cubicBezTo>
                  <a:pt x="15254" y="14642"/>
                  <a:pt x="15713" y="13989"/>
                  <a:pt x="15754" y="13989"/>
                </a:cubicBezTo>
                <a:cubicBezTo>
                  <a:pt x="15795" y="13989"/>
                  <a:pt x="15847" y="13896"/>
                  <a:pt x="15864" y="13796"/>
                </a:cubicBezTo>
                <a:cubicBezTo>
                  <a:pt x="15880" y="13697"/>
                  <a:pt x="16331" y="12985"/>
                  <a:pt x="16867" y="12209"/>
                </a:cubicBezTo>
                <a:cubicBezTo>
                  <a:pt x="17403" y="11432"/>
                  <a:pt x="18039" y="10432"/>
                  <a:pt x="18293" y="9999"/>
                </a:cubicBezTo>
                <a:cubicBezTo>
                  <a:pt x="19095" y="8632"/>
                  <a:pt x="19705" y="7744"/>
                  <a:pt x="19782" y="7810"/>
                </a:cubicBezTo>
                <a:cubicBezTo>
                  <a:pt x="19824" y="7845"/>
                  <a:pt x="19861" y="7821"/>
                  <a:pt x="19861" y="7746"/>
                </a:cubicBezTo>
                <a:cubicBezTo>
                  <a:pt x="19861" y="7671"/>
                  <a:pt x="20247" y="7000"/>
                  <a:pt x="20723" y="6265"/>
                </a:cubicBezTo>
                <a:cubicBezTo>
                  <a:pt x="21199" y="5530"/>
                  <a:pt x="21582" y="4895"/>
                  <a:pt x="21569" y="4849"/>
                </a:cubicBezTo>
                <a:cubicBezTo>
                  <a:pt x="21557" y="4804"/>
                  <a:pt x="21098" y="4245"/>
                  <a:pt x="20566" y="3605"/>
                </a:cubicBezTo>
                <a:cubicBezTo>
                  <a:pt x="20035" y="2964"/>
                  <a:pt x="19181" y="1892"/>
                  <a:pt x="18654" y="1223"/>
                </a:cubicBezTo>
                <a:lnTo>
                  <a:pt x="17698" y="0"/>
                </a:lnTo>
                <a:lnTo>
                  <a:pt x="10597" y="0"/>
                </a:lnTo>
                <a:lnTo>
                  <a:pt x="3496" y="0"/>
                </a:lnTo>
                <a:close/>
              </a:path>
            </a:pathLst>
          </a:custGeom>
          <a:ln w="12700">
            <a:miter lim="400000"/>
          </a:ln>
        </p:spPr>
      </p:pic>
      <p:pic>
        <p:nvPicPr>
          <p:cNvPr id="481" name="droppedImage.pdf"/>
          <p:cNvPicPr>
            <a:picLocks noChangeAspect="1"/>
          </p:cNvPicPr>
          <p:nvPr/>
        </p:nvPicPr>
        <p:blipFill>
          <a:blip r:embed="rId4">
            <a:extLst/>
          </a:blip>
          <a:srcRect l="491" t="7672" r="2531" b="3614"/>
          <a:stretch>
            <a:fillRect/>
          </a:stretch>
        </p:blipFill>
        <p:spPr>
          <a:xfrm>
            <a:off x="10616426" y="6233551"/>
            <a:ext cx="546117" cy="399258"/>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6" y="0"/>
                </a:moveTo>
                <a:lnTo>
                  <a:pt x="1725" y="2360"/>
                </a:lnTo>
                <a:cubicBezTo>
                  <a:pt x="754" y="3658"/>
                  <a:pt x="-18" y="4776"/>
                  <a:pt x="0" y="4849"/>
                </a:cubicBezTo>
                <a:cubicBezTo>
                  <a:pt x="19" y="4923"/>
                  <a:pt x="527" y="5751"/>
                  <a:pt x="1129" y="6694"/>
                </a:cubicBezTo>
                <a:cubicBezTo>
                  <a:pt x="1731" y="7638"/>
                  <a:pt x="2204" y="8439"/>
                  <a:pt x="2195" y="8454"/>
                </a:cubicBezTo>
                <a:cubicBezTo>
                  <a:pt x="2186" y="8468"/>
                  <a:pt x="2368" y="8744"/>
                  <a:pt x="2602" y="9076"/>
                </a:cubicBezTo>
                <a:cubicBezTo>
                  <a:pt x="2837" y="9408"/>
                  <a:pt x="3414" y="10266"/>
                  <a:pt x="3872" y="10986"/>
                </a:cubicBezTo>
                <a:cubicBezTo>
                  <a:pt x="4330" y="11705"/>
                  <a:pt x="5284" y="13228"/>
                  <a:pt x="6004" y="14354"/>
                </a:cubicBezTo>
                <a:cubicBezTo>
                  <a:pt x="6724" y="15481"/>
                  <a:pt x="7302" y="16443"/>
                  <a:pt x="7289" y="16500"/>
                </a:cubicBezTo>
                <a:cubicBezTo>
                  <a:pt x="7277" y="16557"/>
                  <a:pt x="7320" y="16607"/>
                  <a:pt x="7368" y="16607"/>
                </a:cubicBezTo>
                <a:cubicBezTo>
                  <a:pt x="7452" y="16607"/>
                  <a:pt x="8707" y="18514"/>
                  <a:pt x="9970" y="20555"/>
                </a:cubicBezTo>
                <a:cubicBezTo>
                  <a:pt x="10321" y="21123"/>
                  <a:pt x="10625" y="21582"/>
                  <a:pt x="10644" y="21585"/>
                </a:cubicBezTo>
                <a:cubicBezTo>
                  <a:pt x="10728" y="21600"/>
                  <a:pt x="12195" y="19394"/>
                  <a:pt x="14735" y="15448"/>
                </a:cubicBezTo>
                <a:cubicBezTo>
                  <a:pt x="15254" y="14642"/>
                  <a:pt x="15713" y="13989"/>
                  <a:pt x="15754" y="13989"/>
                </a:cubicBezTo>
                <a:cubicBezTo>
                  <a:pt x="15795" y="13989"/>
                  <a:pt x="15847" y="13896"/>
                  <a:pt x="15864" y="13796"/>
                </a:cubicBezTo>
                <a:cubicBezTo>
                  <a:pt x="15880" y="13697"/>
                  <a:pt x="16331" y="12985"/>
                  <a:pt x="16867" y="12209"/>
                </a:cubicBezTo>
                <a:cubicBezTo>
                  <a:pt x="17403" y="11432"/>
                  <a:pt x="18039" y="10432"/>
                  <a:pt x="18293" y="9999"/>
                </a:cubicBezTo>
                <a:cubicBezTo>
                  <a:pt x="19095" y="8632"/>
                  <a:pt x="19705" y="7744"/>
                  <a:pt x="19782" y="7810"/>
                </a:cubicBezTo>
                <a:cubicBezTo>
                  <a:pt x="19824" y="7845"/>
                  <a:pt x="19861" y="7821"/>
                  <a:pt x="19861" y="7746"/>
                </a:cubicBezTo>
                <a:cubicBezTo>
                  <a:pt x="19861" y="7671"/>
                  <a:pt x="20247" y="7000"/>
                  <a:pt x="20723" y="6265"/>
                </a:cubicBezTo>
                <a:cubicBezTo>
                  <a:pt x="21199" y="5530"/>
                  <a:pt x="21582" y="4895"/>
                  <a:pt x="21569" y="4849"/>
                </a:cubicBezTo>
                <a:cubicBezTo>
                  <a:pt x="21557" y="4804"/>
                  <a:pt x="21098" y="4245"/>
                  <a:pt x="20566" y="3605"/>
                </a:cubicBezTo>
                <a:cubicBezTo>
                  <a:pt x="20035" y="2964"/>
                  <a:pt x="19181" y="1892"/>
                  <a:pt x="18654" y="1223"/>
                </a:cubicBezTo>
                <a:lnTo>
                  <a:pt x="17698" y="0"/>
                </a:lnTo>
                <a:lnTo>
                  <a:pt x="10597" y="0"/>
                </a:lnTo>
                <a:lnTo>
                  <a:pt x="3496" y="0"/>
                </a:lnTo>
                <a:close/>
              </a:path>
            </a:pathLst>
          </a:cu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title"/>
          </p:nvPr>
        </p:nvSpPr>
        <p:spPr>
          <a:prstGeom prst="rect">
            <a:avLst/>
          </a:prstGeom>
        </p:spPr>
        <p:txBody>
          <a:bodyPr/>
          <a:lstStyle/>
          <a:p>
            <a:pPr/>
            <a:r>
              <a:t>Increased Resistance</a:t>
            </a:r>
          </a:p>
        </p:txBody>
      </p:sp>
      <p:sp>
        <p:nvSpPr>
          <p:cNvPr id="484" name="Shape 484"/>
          <p:cNvSpPr/>
          <p:nvPr/>
        </p:nvSpPr>
        <p:spPr>
          <a:xfrm>
            <a:off x="5820413" y="7569200"/>
            <a:ext cx="1353519" cy="723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pPr/>
            <a:r>
              <a:t>How?</a:t>
            </a:r>
          </a:p>
        </p:txBody>
      </p:sp>
      <p:sp>
        <p:nvSpPr>
          <p:cNvPr id="485" name="Shape 485"/>
          <p:cNvSpPr/>
          <p:nvPr/>
        </p:nvSpPr>
        <p:spPr>
          <a:xfrm>
            <a:off x="966322" y="4508499"/>
            <a:ext cx="11366501"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a:latin typeface="Gill Sans"/>
                <a:ea typeface="Gill Sans"/>
                <a:cs typeface="Gill Sans"/>
                <a:sym typeface="Gill Sans"/>
              </a:defRPr>
            </a:lvl1pPr>
          </a:lstStyle>
          <a:p>
            <a:pPr/>
            <a:r>
              <a:t>Better survival AND less pathogen load</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title"/>
          </p:nvPr>
        </p:nvSpPr>
        <p:spPr>
          <a:xfrm>
            <a:off x="1270000" y="2946400"/>
            <a:ext cx="10464800" cy="2438400"/>
          </a:xfrm>
          <a:prstGeom prst="rect">
            <a:avLst/>
          </a:prstGeom>
        </p:spPr>
        <p:txBody>
          <a:bodyPr/>
          <a:lstStyle/>
          <a:p>
            <a:pPr/>
            <a:r>
              <a:t>Differences?</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89" name="Shape 489"/>
          <p:cNvSpPr/>
          <p:nvPr>
            <p:ph type="title"/>
          </p:nvPr>
        </p:nvSpPr>
        <p:spPr>
          <a:prstGeom prst="rect">
            <a:avLst/>
          </a:prstGeom>
        </p:spPr>
        <p:txBody>
          <a:bodyPr/>
          <a:lstStyle/>
          <a:p>
            <a:pPr/>
          </a:p>
        </p:txBody>
      </p:sp>
      <p:sp>
        <p:nvSpPr>
          <p:cNvPr id="490" name="Shape 490"/>
          <p:cNvSpPr/>
          <p:nvPr>
            <p:ph type="body" idx="1"/>
          </p:nvPr>
        </p:nvSpPr>
        <p:spPr>
          <a:prstGeom prst="rect">
            <a:avLst/>
          </a:prstGeom>
        </p:spPr>
        <p:txBody>
          <a:bodyPr/>
          <a:lstStyle/>
          <a:p>
            <a:pPr/>
          </a:p>
        </p:txBody>
      </p:sp>
      <p:pic>
        <p:nvPicPr>
          <p:cNvPr id="491" name="dropp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93" name="Shape 493"/>
          <p:cNvSpPr/>
          <p:nvPr>
            <p:ph type="title"/>
          </p:nvPr>
        </p:nvSpPr>
        <p:spPr>
          <a:prstGeom prst="rect">
            <a:avLst/>
          </a:prstGeom>
        </p:spPr>
        <p:txBody>
          <a:bodyPr/>
          <a:lstStyle/>
          <a:p>
            <a:pPr/>
          </a:p>
        </p:txBody>
      </p:sp>
      <p:sp>
        <p:nvSpPr>
          <p:cNvPr id="494" name="Shape 494"/>
          <p:cNvSpPr/>
          <p:nvPr>
            <p:ph type="body" idx="1"/>
          </p:nvPr>
        </p:nvSpPr>
        <p:spPr>
          <a:prstGeom prst="rect">
            <a:avLst/>
          </a:prstGeom>
        </p:spPr>
        <p:txBody>
          <a:bodyPr/>
          <a:lstStyle/>
          <a:p>
            <a:pPr/>
          </a:p>
        </p:txBody>
      </p:sp>
      <p:pic>
        <p:nvPicPr>
          <p:cNvPr id="495" name="dropp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97" name="Shape 497"/>
          <p:cNvSpPr/>
          <p:nvPr>
            <p:ph type="title"/>
          </p:nvPr>
        </p:nvSpPr>
        <p:spPr>
          <a:prstGeom prst="rect">
            <a:avLst/>
          </a:prstGeom>
        </p:spPr>
        <p:txBody>
          <a:bodyPr/>
          <a:lstStyle/>
          <a:p>
            <a:pPr/>
          </a:p>
        </p:txBody>
      </p:sp>
      <p:sp>
        <p:nvSpPr>
          <p:cNvPr id="498" name="Shape 498"/>
          <p:cNvSpPr/>
          <p:nvPr>
            <p:ph type="body" idx="1"/>
          </p:nvPr>
        </p:nvSpPr>
        <p:spPr>
          <a:prstGeom prst="rect">
            <a:avLst/>
          </a:prstGeom>
        </p:spPr>
        <p:txBody>
          <a:bodyPr/>
          <a:lstStyle/>
          <a:p>
            <a:pPr/>
          </a:p>
        </p:txBody>
      </p:sp>
      <p:pic>
        <p:nvPicPr>
          <p:cNvPr id="499" name="dropp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01" name="Shape 501"/>
          <p:cNvSpPr/>
          <p:nvPr>
            <p:ph type="title"/>
          </p:nvPr>
        </p:nvSpPr>
        <p:spPr>
          <a:prstGeom prst="rect">
            <a:avLst/>
          </a:prstGeom>
        </p:spPr>
        <p:txBody>
          <a:bodyPr/>
          <a:lstStyle/>
          <a:p>
            <a:pPr/>
          </a:p>
        </p:txBody>
      </p:sp>
      <p:sp>
        <p:nvSpPr>
          <p:cNvPr id="502" name="Shape 502"/>
          <p:cNvSpPr/>
          <p:nvPr>
            <p:ph type="body" idx="1"/>
          </p:nvPr>
        </p:nvSpPr>
        <p:spPr>
          <a:prstGeom prst="rect">
            <a:avLst/>
          </a:prstGeom>
        </p:spPr>
        <p:txBody>
          <a:bodyPr/>
          <a:lstStyle/>
          <a:p>
            <a:pPr/>
          </a:p>
        </p:txBody>
      </p:sp>
      <p:pic>
        <p:nvPicPr>
          <p:cNvPr id="503" name="dropp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05" name="Shape 505"/>
          <p:cNvSpPr/>
          <p:nvPr>
            <p:ph type="title"/>
          </p:nvPr>
        </p:nvSpPr>
        <p:spPr>
          <a:prstGeom prst="rect">
            <a:avLst/>
          </a:prstGeom>
        </p:spPr>
        <p:txBody>
          <a:bodyPr/>
          <a:lstStyle/>
          <a:p>
            <a:pPr/>
          </a:p>
        </p:txBody>
      </p:sp>
      <p:sp>
        <p:nvSpPr>
          <p:cNvPr id="506" name="Shape 506"/>
          <p:cNvSpPr/>
          <p:nvPr>
            <p:ph type="body" idx="1"/>
          </p:nvPr>
        </p:nvSpPr>
        <p:spPr>
          <a:prstGeom prst="rect">
            <a:avLst/>
          </a:prstGeom>
        </p:spPr>
        <p:txBody>
          <a:bodyPr/>
          <a:lstStyle/>
          <a:p>
            <a:pPr/>
          </a:p>
        </p:txBody>
      </p:sp>
      <p:pic>
        <p:nvPicPr>
          <p:cNvPr id="507" name="dropp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image22.png" descr="controller pH.pdf"/>
          <p:cNvPicPr>
            <a:picLocks noChangeAspect="1"/>
          </p:cNvPicPr>
          <p:nvPr/>
        </p:nvPicPr>
        <p:blipFill>
          <a:blip r:embed="rId3">
            <a:extLst/>
          </a:blip>
          <a:stretch>
            <a:fillRect/>
          </a:stretch>
        </p:blipFill>
        <p:spPr>
          <a:xfrm>
            <a:off x="1904407" y="265422"/>
            <a:ext cx="9488180" cy="9488179"/>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09" name="Shape 509"/>
          <p:cNvSpPr/>
          <p:nvPr>
            <p:ph type="title"/>
          </p:nvPr>
        </p:nvSpPr>
        <p:spPr>
          <a:prstGeom prst="rect">
            <a:avLst/>
          </a:prstGeom>
        </p:spPr>
        <p:txBody>
          <a:bodyPr/>
          <a:lstStyle/>
          <a:p>
            <a:pPr/>
          </a:p>
        </p:txBody>
      </p:sp>
      <p:sp>
        <p:nvSpPr>
          <p:cNvPr id="510" name="Shape 510"/>
          <p:cNvSpPr/>
          <p:nvPr>
            <p:ph type="body" idx="1"/>
          </p:nvPr>
        </p:nvSpPr>
        <p:spPr>
          <a:prstGeom prst="rect">
            <a:avLst/>
          </a:prstGeom>
        </p:spPr>
        <p:txBody>
          <a:bodyPr/>
          <a:lstStyle/>
          <a:p>
            <a:pPr/>
          </a:p>
        </p:txBody>
      </p:sp>
      <p:pic>
        <p:nvPicPr>
          <p:cNvPr id="511" name="dropp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13" name="Shape 513"/>
          <p:cNvSpPr/>
          <p:nvPr>
            <p:ph type="title"/>
          </p:nvPr>
        </p:nvSpPr>
        <p:spPr>
          <a:prstGeom prst="rect">
            <a:avLst/>
          </a:prstGeom>
        </p:spPr>
        <p:txBody>
          <a:bodyPr/>
          <a:lstStyle/>
          <a:p>
            <a:pPr/>
          </a:p>
        </p:txBody>
      </p:sp>
      <p:sp>
        <p:nvSpPr>
          <p:cNvPr id="514" name="Shape 514"/>
          <p:cNvSpPr/>
          <p:nvPr>
            <p:ph type="body" idx="1"/>
          </p:nvPr>
        </p:nvSpPr>
        <p:spPr>
          <a:prstGeom prst="rect">
            <a:avLst/>
          </a:prstGeom>
        </p:spPr>
        <p:txBody>
          <a:bodyPr/>
          <a:lstStyle/>
          <a:p>
            <a:pPr/>
          </a:p>
        </p:txBody>
      </p:sp>
      <p:pic>
        <p:nvPicPr>
          <p:cNvPr id="515" name="dropp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17" name="Shape 517"/>
          <p:cNvSpPr/>
          <p:nvPr>
            <p:ph type="title"/>
          </p:nvPr>
        </p:nvSpPr>
        <p:spPr>
          <a:prstGeom prst="rect">
            <a:avLst/>
          </a:prstGeom>
        </p:spPr>
        <p:txBody>
          <a:bodyPr/>
          <a:lstStyle/>
          <a:p>
            <a:pPr/>
          </a:p>
        </p:txBody>
      </p:sp>
      <p:sp>
        <p:nvSpPr>
          <p:cNvPr id="518" name="Shape 518"/>
          <p:cNvSpPr/>
          <p:nvPr>
            <p:ph type="body" idx="1"/>
          </p:nvPr>
        </p:nvSpPr>
        <p:spPr>
          <a:prstGeom prst="rect">
            <a:avLst/>
          </a:prstGeom>
        </p:spPr>
        <p:txBody>
          <a:bodyPr/>
          <a:lstStyle/>
          <a:p>
            <a:pPr/>
          </a:p>
        </p:txBody>
      </p:sp>
      <p:pic>
        <p:nvPicPr>
          <p:cNvPr id="519" name="dropp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21" name="Shape 521"/>
          <p:cNvSpPr/>
          <p:nvPr>
            <p:ph type="title"/>
          </p:nvPr>
        </p:nvSpPr>
        <p:spPr>
          <a:prstGeom prst="rect">
            <a:avLst/>
          </a:prstGeom>
        </p:spPr>
        <p:txBody>
          <a:bodyPr/>
          <a:lstStyle/>
          <a:p>
            <a:pPr/>
            <a:r>
              <a:t>Genomics</a:t>
            </a:r>
          </a:p>
        </p:txBody>
      </p:sp>
      <p:sp>
        <p:nvSpPr>
          <p:cNvPr id="522" name="Shape 522"/>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4" name="droppedImage.pdf"/>
          <p:cNvPicPr>
            <a:picLocks noChangeAspect="1"/>
          </p:cNvPicPr>
          <p:nvPr/>
        </p:nvPicPr>
        <p:blipFill>
          <a:blip r:embed="rId2">
            <a:extLst/>
          </a:blip>
          <a:stretch>
            <a:fillRect/>
          </a:stretch>
        </p:blipFill>
        <p:spPr>
          <a:xfrm>
            <a:off x="-190500" y="-152400"/>
            <a:ext cx="13004800" cy="10058400"/>
          </a:xfrm>
          <a:prstGeom prst="rect">
            <a:avLst/>
          </a:prstGeom>
          <a:ln w="12700">
            <a:miter lim="400000"/>
          </a:ln>
        </p:spPr>
      </p:pic>
      <p:sp>
        <p:nvSpPr>
          <p:cNvPr id="525" name="Shape 525"/>
          <p:cNvSpPr/>
          <p:nvPr/>
        </p:nvSpPr>
        <p:spPr>
          <a:xfrm>
            <a:off x="3035300" y="4927600"/>
            <a:ext cx="1079500" cy="419100"/>
          </a:xfrm>
          <a:prstGeom prst="rect">
            <a:avLst/>
          </a:prstGeom>
          <a:solidFill>
            <a:srgbClr val="FF93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TOLLIP</a:t>
            </a:r>
          </a:p>
        </p:txBody>
      </p:sp>
      <p:sp>
        <p:nvSpPr>
          <p:cNvPr id="526" name="Shape 526"/>
          <p:cNvSpPr/>
          <p:nvPr/>
        </p:nvSpPr>
        <p:spPr>
          <a:xfrm>
            <a:off x="6172200" y="4953000"/>
            <a:ext cx="939800" cy="393700"/>
          </a:xfrm>
          <a:prstGeom prst="rect">
            <a:avLst/>
          </a:prstGeom>
          <a:solidFill>
            <a:srgbClr val="FF93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TOLLIP</a:t>
            </a:r>
          </a:p>
        </p:txBody>
      </p:sp>
      <p:pic>
        <p:nvPicPr>
          <p:cNvPr id="527" name="droppedImage.pdf"/>
          <p:cNvPicPr>
            <a:picLocks noChangeAspect="1"/>
          </p:cNvPicPr>
          <p:nvPr/>
        </p:nvPicPr>
        <p:blipFill>
          <a:blip r:embed="rId3">
            <a:alphaModFix amt="37000"/>
            <a:extLst/>
          </a:blip>
          <a:stretch>
            <a:fillRect/>
          </a:stretch>
        </p:blipFill>
        <p:spPr>
          <a:xfrm>
            <a:off x="203200" y="8873312"/>
            <a:ext cx="3606800" cy="461188"/>
          </a:xfrm>
          <a:prstGeom prst="rect">
            <a:avLst/>
          </a:prstGeom>
          <a:ln w="12700">
            <a:miter lim="400000"/>
          </a:ln>
        </p:spPr>
      </p:pic>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9" name="droppedImage.pdf"/>
          <p:cNvPicPr>
            <a:picLocks noChangeAspect="1"/>
          </p:cNvPicPr>
          <p:nvPr/>
        </p:nvPicPr>
        <p:blipFill>
          <a:blip r:embed="rId2">
            <a:extLst/>
          </a:blip>
          <a:stretch>
            <a:fillRect/>
          </a:stretch>
        </p:blipFill>
        <p:spPr>
          <a:xfrm>
            <a:off x="2019300" y="1905000"/>
            <a:ext cx="9207500" cy="6884273"/>
          </a:xfrm>
          <a:prstGeom prst="rect">
            <a:avLst/>
          </a:prstGeom>
          <a:ln w="12700">
            <a:miter lim="400000"/>
          </a:ln>
        </p:spPr>
      </p:pic>
      <p:pic>
        <p:nvPicPr>
          <p:cNvPr id="530" name="droppedImage.pdf"/>
          <p:cNvPicPr>
            <a:picLocks noChangeAspect="1"/>
          </p:cNvPicPr>
          <p:nvPr/>
        </p:nvPicPr>
        <p:blipFill>
          <a:blip r:embed="rId3">
            <a:extLst/>
          </a:blip>
          <a:srcRect l="491" t="7672" r="2531" b="3614"/>
          <a:stretch>
            <a:fillRect/>
          </a:stretch>
        </p:blipFill>
        <p:spPr>
          <a:xfrm>
            <a:off x="8673326" y="8938651"/>
            <a:ext cx="546117" cy="399258"/>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6" y="0"/>
                </a:moveTo>
                <a:lnTo>
                  <a:pt x="1725" y="2360"/>
                </a:lnTo>
                <a:cubicBezTo>
                  <a:pt x="754" y="3658"/>
                  <a:pt x="-18" y="4776"/>
                  <a:pt x="0" y="4849"/>
                </a:cubicBezTo>
                <a:cubicBezTo>
                  <a:pt x="19" y="4923"/>
                  <a:pt x="527" y="5751"/>
                  <a:pt x="1129" y="6694"/>
                </a:cubicBezTo>
                <a:cubicBezTo>
                  <a:pt x="1731" y="7638"/>
                  <a:pt x="2204" y="8439"/>
                  <a:pt x="2195" y="8454"/>
                </a:cubicBezTo>
                <a:cubicBezTo>
                  <a:pt x="2186" y="8468"/>
                  <a:pt x="2368" y="8744"/>
                  <a:pt x="2602" y="9076"/>
                </a:cubicBezTo>
                <a:cubicBezTo>
                  <a:pt x="2837" y="9408"/>
                  <a:pt x="3414" y="10266"/>
                  <a:pt x="3872" y="10986"/>
                </a:cubicBezTo>
                <a:cubicBezTo>
                  <a:pt x="4330" y="11705"/>
                  <a:pt x="5284" y="13228"/>
                  <a:pt x="6004" y="14354"/>
                </a:cubicBezTo>
                <a:cubicBezTo>
                  <a:pt x="6724" y="15481"/>
                  <a:pt x="7302" y="16443"/>
                  <a:pt x="7289" y="16500"/>
                </a:cubicBezTo>
                <a:cubicBezTo>
                  <a:pt x="7277" y="16557"/>
                  <a:pt x="7320" y="16607"/>
                  <a:pt x="7368" y="16607"/>
                </a:cubicBezTo>
                <a:cubicBezTo>
                  <a:pt x="7452" y="16607"/>
                  <a:pt x="8707" y="18514"/>
                  <a:pt x="9970" y="20555"/>
                </a:cubicBezTo>
                <a:cubicBezTo>
                  <a:pt x="10321" y="21123"/>
                  <a:pt x="10625" y="21582"/>
                  <a:pt x="10644" y="21585"/>
                </a:cubicBezTo>
                <a:cubicBezTo>
                  <a:pt x="10728" y="21600"/>
                  <a:pt x="12195" y="19394"/>
                  <a:pt x="14735" y="15448"/>
                </a:cubicBezTo>
                <a:cubicBezTo>
                  <a:pt x="15254" y="14642"/>
                  <a:pt x="15713" y="13989"/>
                  <a:pt x="15754" y="13989"/>
                </a:cubicBezTo>
                <a:cubicBezTo>
                  <a:pt x="15795" y="13989"/>
                  <a:pt x="15847" y="13896"/>
                  <a:pt x="15864" y="13796"/>
                </a:cubicBezTo>
                <a:cubicBezTo>
                  <a:pt x="15880" y="13697"/>
                  <a:pt x="16331" y="12985"/>
                  <a:pt x="16867" y="12209"/>
                </a:cubicBezTo>
                <a:cubicBezTo>
                  <a:pt x="17403" y="11432"/>
                  <a:pt x="18039" y="10432"/>
                  <a:pt x="18293" y="9999"/>
                </a:cubicBezTo>
                <a:cubicBezTo>
                  <a:pt x="19095" y="8632"/>
                  <a:pt x="19705" y="7744"/>
                  <a:pt x="19782" y="7810"/>
                </a:cubicBezTo>
                <a:cubicBezTo>
                  <a:pt x="19824" y="7845"/>
                  <a:pt x="19861" y="7821"/>
                  <a:pt x="19861" y="7746"/>
                </a:cubicBezTo>
                <a:cubicBezTo>
                  <a:pt x="19861" y="7671"/>
                  <a:pt x="20247" y="7000"/>
                  <a:pt x="20723" y="6265"/>
                </a:cubicBezTo>
                <a:cubicBezTo>
                  <a:pt x="21199" y="5530"/>
                  <a:pt x="21582" y="4895"/>
                  <a:pt x="21569" y="4849"/>
                </a:cubicBezTo>
                <a:cubicBezTo>
                  <a:pt x="21557" y="4804"/>
                  <a:pt x="21098" y="4245"/>
                  <a:pt x="20566" y="3605"/>
                </a:cubicBezTo>
                <a:cubicBezTo>
                  <a:pt x="20035" y="2964"/>
                  <a:pt x="19181" y="1892"/>
                  <a:pt x="18654" y="1223"/>
                </a:cubicBezTo>
                <a:lnTo>
                  <a:pt x="17698" y="0"/>
                </a:lnTo>
                <a:lnTo>
                  <a:pt x="10597" y="0"/>
                </a:lnTo>
                <a:lnTo>
                  <a:pt x="3496" y="0"/>
                </a:lnTo>
                <a:close/>
              </a:path>
            </a:pathLst>
          </a:custGeom>
          <a:ln w="12700">
            <a:miter lim="400000"/>
          </a:ln>
        </p:spPr>
      </p:pic>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ph type="title"/>
          </p:nvPr>
        </p:nvSpPr>
        <p:spPr>
          <a:xfrm>
            <a:off x="1371600" y="-12700"/>
            <a:ext cx="10464800" cy="2438400"/>
          </a:xfrm>
          <a:prstGeom prst="rect">
            <a:avLst/>
          </a:prstGeom>
        </p:spPr>
        <p:txBody>
          <a:bodyPr/>
          <a:lstStyle/>
          <a:p>
            <a:pPr/>
            <a:r>
              <a:t>bacteria recognition protein</a:t>
            </a:r>
          </a:p>
        </p:txBody>
      </p:sp>
      <p:pic>
        <p:nvPicPr>
          <p:cNvPr id="533" name="droppedImage.pdf"/>
          <p:cNvPicPr>
            <a:picLocks noChangeAspect="1"/>
          </p:cNvPicPr>
          <p:nvPr/>
        </p:nvPicPr>
        <p:blipFill>
          <a:blip r:embed="rId2">
            <a:extLst/>
          </a:blip>
          <a:srcRect l="0" t="38773" r="46963" b="0"/>
          <a:stretch>
            <a:fillRect/>
          </a:stretch>
        </p:blipFill>
        <p:spPr>
          <a:xfrm>
            <a:off x="2276880" y="2635250"/>
            <a:ext cx="7520551" cy="6413598"/>
          </a:xfrm>
          <a:prstGeom prst="rect">
            <a:avLst/>
          </a:prstGeom>
          <a:ln w="12700">
            <a:miter lim="400000"/>
          </a:ln>
        </p:spPr>
      </p:pic>
      <p:sp>
        <p:nvSpPr>
          <p:cNvPr id="534" name="Shape 534"/>
          <p:cNvSpPr/>
          <p:nvPr/>
        </p:nvSpPr>
        <p:spPr>
          <a:xfrm rot="16200000">
            <a:off x="-1165331" y="4870450"/>
            <a:ext cx="5546007"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Gill Sans"/>
                <a:ea typeface="Gill Sans"/>
                <a:cs typeface="Gill Sans"/>
                <a:sym typeface="Gill Sans"/>
              </a:defRPr>
            </a:pPr>
            <a:r>
              <a:t>gene expression level</a:t>
            </a:r>
          </a:p>
          <a:p>
            <a:pPr>
              <a:defRPr>
                <a:latin typeface="Gill Sans"/>
                <a:ea typeface="Gill Sans"/>
                <a:cs typeface="Gill Sans"/>
                <a:sym typeface="Gill Sans"/>
              </a:defRPr>
            </a:pPr>
            <a:r>
              <a:t>(fold increase over minimum)</a:t>
            </a:r>
          </a:p>
        </p:txBody>
      </p:sp>
      <p:pic>
        <p:nvPicPr>
          <p:cNvPr id="535" name="droppedImage.pdf"/>
          <p:cNvPicPr>
            <a:picLocks noChangeAspect="1"/>
          </p:cNvPicPr>
          <p:nvPr/>
        </p:nvPicPr>
        <p:blipFill>
          <a:blip r:embed="rId3">
            <a:extLst/>
          </a:blip>
          <a:srcRect l="475" t="7675" r="2570" b="3631"/>
          <a:stretch>
            <a:fillRect/>
          </a:stretch>
        </p:blipFill>
        <p:spPr>
          <a:xfrm>
            <a:off x="4319451" y="8880547"/>
            <a:ext cx="1129143" cy="825504"/>
          </a:xfrm>
          <a:custGeom>
            <a:avLst/>
            <a:gdLst/>
            <a:ahLst/>
            <a:cxnLst>
              <a:cxn ang="0">
                <a:pos x="wd2" y="hd2"/>
              </a:cxn>
              <a:cxn ang="5400000">
                <a:pos x="wd2" y="hd2"/>
              </a:cxn>
              <a:cxn ang="10800000">
                <a:pos x="wd2" y="hd2"/>
              </a:cxn>
              <a:cxn ang="16200000">
                <a:pos x="wd2" y="hd2"/>
              </a:cxn>
            </a:cxnLst>
            <a:rect l="0" t="0" r="r" b="b"/>
            <a:pathLst>
              <a:path w="21570" h="21585" fill="norm" stroke="1" extrusionOk="0">
                <a:moveTo>
                  <a:pt x="3495" y="0"/>
                </a:moveTo>
                <a:lnTo>
                  <a:pt x="1729" y="2366"/>
                </a:lnTo>
                <a:cubicBezTo>
                  <a:pt x="758" y="3664"/>
                  <a:pt x="-18" y="4783"/>
                  <a:pt x="0" y="4857"/>
                </a:cubicBezTo>
                <a:cubicBezTo>
                  <a:pt x="19" y="4930"/>
                  <a:pt x="521" y="5760"/>
                  <a:pt x="1122" y="6704"/>
                </a:cubicBezTo>
                <a:cubicBezTo>
                  <a:pt x="1724" y="7647"/>
                  <a:pt x="2215" y="8433"/>
                  <a:pt x="2207" y="8447"/>
                </a:cubicBezTo>
                <a:cubicBezTo>
                  <a:pt x="2198" y="8462"/>
                  <a:pt x="2381" y="8749"/>
                  <a:pt x="2616" y="9080"/>
                </a:cubicBezTo>
                <a:cubicBezTo>
                  <a:pt x="2851" y="9412"/>
                  <a:pt x="3416" y="10270"/>
                  <a:pt x="3874" y="10990"/>
                </a:cubicBezTo>
                <a:cubicBezTo>
                  <a:pt x="4333" y="11710"/>
                  <a:pt x="5292" y="13215"/>
                  <a:pt x="6012" y="14342"/>
                </a:cubicBezTo>
                <a:cubicBezTo>
                  <a:pt x="6733" y="15468"/>
                  <a:pt x="7314" y="16443"/>
                  <a:pt x="7301" y="16500"/>
                </a:cubicBezTo>
                <a:cubicBezTo>
                  <a:pt x="7289" y="16557"/>
                  <a:pt x="7315" y="16604"/>
                  <a:pt x="7362" y="16604"/>
                </a:cubicBezTo>
                <a:cubicBezTo>
                  <a:pt x="7446" y="16604"/>
                  <a:pt x="8707" y="18505"/>
                  <a:pt x="9970" y="20547"/>
                </a:cubicBezTo>
                <a:cubicBezTo>
                  <a:pt x="10321" y="21115"/>
                  <a:pt x="10626" y="21582"/>
                  <a:pt x="10645" y="21585"/>
                </a:cubicBezTo>
                <a:cubicBezTo>
                  <a:pt x="10729" y="21600"/>
                  <a:pt x="12205" y="19398"/>
                  <a:pt x="14746" y="15452"/>
                </a:cubicBezTo>
                <a:cubicBezTo>
                  <a:pt x="15265" y="14646"/>
                  <a:pt x="15721" y="13978"/>
                  <a:pt x="15762" y="13978"/>
                </a:cubicBezTo>
                <a:cubicBezTo>
                  <a:pt x="15803" y="13978"/>
                  <a:pt x="15852" y="13901"/>
                  <a:pt x="15868" y="13802"/>
                </a:cubicBezTo>
                <a:cubicBezTo>
                  <a:pt x="15884" y="13702"/>
                  <a:pt x="16333" y="12981"/>
                  <a:pt x="16869" y="12204"/>
                </a:cubicBezTo>
                <a:cubicBezTo>
                  <a:pt x="17405" y="11427"/>
                  <a:pt x="18056" y="10437"/>
                  <a:pt x="18309" y="10004"/>
                </a:cubicBezTo>
                <a:cubicBezTo>
                  <a:pt x="19111" y="8637"/>
                  <a:pt x="19710" y="7749"/>
                  <a:pt x="19788" y="7814"/>
                </a:cubicBezTo>
                <a:cubicBezTo>
                  <a:pt x="19829" y="7849"/>
                  <a:pt x="19864" y="7817"/>
                  <a:pt x="19864" y="7742"/>
                </a:cubicBezTo>
                <a:cubicBezTo>
                  <a:pt x="19864" y="7666"/>
                  <a:pt x="20252" y="7003"/>
                  <a:pt x="20728" y="6268"/>
                </a:cubicBezTo>
                <a:cubicBezTo>
                  <a:pt x="21204" y="5532"/>
                  <a:pt x="21582" y="4892"/>
                  <a:pt x="21569" y="4846"/>
                </a:cubicBezTo>
                <a:cubicBezTo>
                  <a:pt x="21557" y="4801"/>
                  <a:pt x="21116" y="4242"/>
                  <a:pt x="20584" y="3601"/>
                </a:cubicBezTo>
                <a:cubicBezTo>
                  <a:pt x="20052" y="2960"/>
                  <a:pt x="19185" y="1894"/>
                  <a:pt x="18658" y="1225"/>
                </a:cubicBezTo>
                <a:lnTo>
                  <a:pt x="17695" y="0"/>
                </a:lnTo>
                <a:lnTo>
                  <a:pt x="10599" y="0"/>
                </a:lnTo>
                <a:lnTo>
                  <a:pt x="3495" y="0"/>
                </a:lnTo>
                <a:close/>
              </a:path>
            </a:pathLst>
          </a:custGeom>
          <a:ln w="12700">
            <a:miter lim="400000"/>
          </a:ln>
        </p:spPr>
      </p:pic>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ph type="title"/>
          </p:nvPr>
        </p:nvSpPr>
        <p:spPr>
          <a:prstGeom prst="rect">
            <a:avLst/>
          </a:prstGeom>
        </p:spPr>
        <p:txBody>
          <a:bodyPr/>
          <a:lstStyle/>
          <a:p>
            <a:pPr/>
            <a:r>
              <a:t>questions</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nvSpPr>
        <p:spPr>
          <a:xfrm>
            <a:off x="9532117" y="6195342"/>
            <a:ext cx="1119859" cy="415432"/>
          </a:xfrm>
          <a:prstGeom prst="leftArrow">
            <a:avLst>
              <a:gd name="adj1" fmla="val 50000"/>
              <a:gd name="adj2" fmla="val 50000"/>
            </a:avLst>
          </a:prstGeom>
          <a:solidFill>
            <a:srgbClr val="42568D"/>
          </a:solidFill>
          <a:ln w="12700">
            <a:solidFill>
              <a:srgbClr val="5C72B2"/>
            </a:solidFill>
          </a:ln>
          <a:effectLst>
            <a:outerShdw sx="100000" sy="100000" kx="0" ky="0" algn="b" rotWithShape="0" blurRad="50800" dist="25400" dir="5400000">
              <a:srgbClr val="000000">
                <a:alpha val="35000"/>
              </a:srgbClr>
            </a:outerShdw>
          </a:effectLst>
        </p:spPr>
        <p:txBody>
          <a:bodyPr lIns="65023" tIns="65023" rIns="65023" bIns="65023" anchor="ctr"/>
          <a:lstStyle/>
          <a:p>
            <a:pPr defTabSz="650240">
              <a:defRPr sz="2400">
                <a:solidFill>
                  <a:srgbClr val="FFFFFF"/>
                </a:solidFill>
                <a:latin typeface="Palatino Linotype"/>
                <a:ea typeface="Palatino Linotype"/>
                <a:cs typeface="Palatino Linotype"/>
                <a:sym typeface="Palatino Linotype"/>
              </a:defRPr>
            </a:pPr>
          </a:p>
        </p:txBody>
      </p:sp>
      <p:sp>
        <p:nvSpPr>
          <p:cNvPr id="202" name="Shape 202"/>
          <p:cNvSpPr/>
          <p:nvPr/>
        </p:nvSpPr>
        <p:spPr>
          <a:xfrm>
            <a:off x="10651975" y="5743786"/>
            <a:ext cx="2242081" cy="1196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650240">
              <a:defRPr sz="3400">
                <a:latin typeface="Palatino Linotype"/>
                <a:ea typeface="Palatino Linotype"/>
                <a:cs typeface="Palatino Linotype"/>
                <a:sym typeface="Palatino Linotype"/>
              </a:defRPr>
            </a:pPr>
            <a:r>
              <a:t>Dissolution</a:t>
            </a:r>
          </a:p>
          <a:p>
            <a:pPr algn="l" defTabSz="650240">
              <a:defRPr sz="3400">
                <a:latin typeface="Palatino Linotype"/>
                <a:ea typeface="Palatino Linotype"/>
                <a:cs typeface="Palatino Linotype"/>
                <a:sym typeface="Palatino Linotype"/>
              </a:defRPr>
            </a:pPr>
            <a:r>
              <a:t>threshold</a:t>
            </a:r>
          </a:p>
        </p:txBody>
      </p:sp>
      <p:pic>
        <p:nvPicPr>
          <p:cNvPr id="203" name="image23.pdf" descr="larvae omega source water.pdf"/>
          <p:cNvPicPr>
            <a:picLocks noChangeAspect="1"/>
          </p:cNvPicPr>
          <p:nvPr/>
        </p:nvPicPr>
        <p:blipFill>
          <a:blip r:embed="rId3">
            <a:extLst/>
          </a:blip>
          <a:stretch>
            <a:fillRect/>
          </a:stretch>
        </p:blipFill>
        <p:spPr>
          <a:xfrm>
            <a:off x="916248" y="436785"/>
            <a:ext cx="9103360" cy="9103361"/>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7" name="image24.jpg" descr="Figure 6.jpg"/>
          <p:cNvPicPr>
            <a:picLocks noChangeAspect="1"/>
          </p:cNvPicPr>
          <p:nvPr/>
        </p:nvPicPr>
        <p:blipFill>
          <a:blip r:embed="rId3">
            <a:extLst/>
          </a:blip>
          <a:stretch>
            <a:fillRect/>
          </a:stretch>
        </p:blipFill>
        <p:spPr>
          <a:xfrm>
            <a:off x="165843" y="1333320"/>
            <a:ext cx="8964644" cy="8201695"/>
          </a:xfrm>
          <a:prstGeom prst="rect">
            <a:avLst/>
          </a:prstGeom>
          <a:ln w="12700">
            <a:miter lim="400000"/>
          </a:ln>
        </p:spPr>
      </p:pic>
      <p:pic>
        <p:nvPicPr>
          <p:cNvPr id="208" name="image25.jpg" descr="Fig 1 color.jpg"/>
          <p:cNvPicPr>
            <a:picLocks noChangeAspect="1"/>
          </p:cNvPicPr>
          <p:nvPr/>
        </p:nvPicPr>
        <p:blipFill>
          <a:blip r:embed="rId4">
            <a:extLst/>
          </a:blip>
          <a:stretch>
            <a:fillRect/>
          </a:stretch>
        </p:blipFill>
        <p:spPr>
          <a:xfrm>
            <a:off x="7753618" y="474544"/>
            <a:ext cx="4950494" cy="2184807"/>
          </a:xfrm>
          <a:prstGeom prst="rect">
            <a:avLst/>
          </a:prstGeom>
          <a:ln w="12700">
            <a:miter lim="400000"/>
          </a:ln>
        </p:spPr>
      </p:pic>
      <p:sp>
        <p:nvSpPr>
          <p:cNvPr id="209" name="Shape 209"/>
          <p:cNvSpPr/>
          <p:nvPr/>
        </p:nvSpPr>
        <p:spPr>
          <a:xfrm>
            <a:off x="9501472" y="9285668"/>
            <a:ext cx="2936848"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Timmins-Schiffman et al. 2013</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image26.jpg" descr="Figure 3.jpg"/>
          <p:cNvPicPr>
            <a:picLocks noChangeAspect="1"/>
          </p:cNvPicPr>
          <p:nvPr/>
        </p:nvPicPr>
        <p:blipFill>
          <a:blip r:embed="rId3">
            <a:extLst/>
          </a:blip>
          <a:stretch>
            <a:fillRect/>
          </a:stretch>
        </p:blipFill>
        <p:spPr>
          <a:xfrm>
            <a:off x="919530" y="559928"/>
            <a:ext cx="8999323" cy="8609180"/>
          </a:xfrm>
          <a:prstGeom prst="rect">
            <a:avLst/>
          </a:prstGeom>
          <a:ln w="12700">
            <a:miter lim="400000"/>
          </a:ln>
        </p:spPr>
      </p:pic>
      <p:pic>
        <p:nvPicPr>
          <p:cNvPr id="214" name="image27.png" descr="103A3.14.tif"/>
          <p:cNvPicPr>
            <a:picLocks noChangeAspect="1"/>
          </p:cNvPicPr>
          <p:nvPr/>
        </p:nvPicPr>
        <p:blipFill>
          <a:blip r:embed="rId4">
            <a:extLst/>
          </a:blip>
          <a:srcRect l="43166" t="15683" r="40442" b="65297"/>
          <a:stretch>
            <a:fillRect/>
          </a:stretch>
        </p:blipFill>
        <p:spPr>
          <a:xfrm>
            <a:off x="10693395" y="3563182"/>
            <a:ext cx="1965390" cy="1710518"/>
          </a:xfrm>
          <a:prstGeom prst="rect">
            <a:avLst/>
          </a:prstGeom>
          <a:ln w="12700">
            <a:solidFill>
              <a:srgbClr val="4A6717"/>
            </a:solidFill>
          </a:ln>
        </p:spPr>
      </p:pic>
      <p:sp>
        <p:nvSpPr>
          <p:cNvPr id="215" name="Shape 215"/>
          <p:cNvSpPr/>
          <p:nvPr/>
        </p:nvSpPr>
        <p:spPr>
          <a:xfrm>
            <a:off x="11182156" y="4729014"/>
            <a:ext cx="952372" cy="180623"/>
          </a:xfrm>
          <a:prstGeom prst="line">
            <a:avLst/>
          </a:prstGeom>
          <a:ln w="381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216" name="Shape 216"/>
          <p:cNvSpPr/>
          <p:nvPr/>
        </p:nvSpPr>
        <p:spPr>
          <a:xfrm>
            <a:off x="9501472" y="9285668"/>
            <a:ext cx="2936848"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Timmins-Schiffman et al. 2013</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